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08" r:id="rId3"/>
    <p:sldId id="306" r:id="rId4"/>
    <p:sldId id="281" r:id="rId5"/>
    <p:sldId id="303" r:id="rId6"/>
    <p:sldId id="294" r:id="rId7"/>
    <p:sldId id="302" r:id="rId8"/>
    <p:sldId id="305" r:id="rId9"/>
    <p:sldId id="27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janic, Simona" initials="MS" lastIdx="1" clrIdx="0">
    <p:extLst>
      <p:ext uri="{19B8F6BF-5375-455C-9EA6-DF929625EA0E}">
        <p15:presenceInfo xmlns:p15="http://schemas.microsoft.com/office/powerpoint/2012/main" userId="S-1-5-21-1078081533-343818398-839522115-74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AEFF7"/>
    <a:srgbClr val="70AD47"/>
    <a:srgbClr val="43B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EA8BF-C7C6-7B1B-CF2F-1A149309E0F6}" v="12" dt="2025-02-28T16:12:48.277"/>
    <p1510:client id="{CB21F007-6B3E-921D-7E05-978300222A6B}" v="201" dt="2025-02-28T16:28:5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80000" autoAdjust="0"/>
  </p:normalViewPr>
  <p:slideViewPr>
    <p:cSldViewPr snapToGrid="0">
      <p:cViewPr varScale="1">
        <p:scale>
          <a:sx n="105" d="100"/>
          <a:sy n="105" d="100"/>
        </p:scale>
        <p:origin x="13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CA" sz="2400">
                <a:solidFill>
                  <a:srgbClr val="002060"/>
                </a:solidFill>
              </a:rPr>
              <a:t>Time above MIC by Infusion Duration</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Sheet1!$C$3</c:f>
              <c:strCache>
                <c:ptCount val="1"/>
                <c:pt idx="0">
                  <c:v>30 minute infusion</c:v>
                </c:pt>
              </c:strCache>
            </c:strRef>
          </c:tx>
          <c:spPr>
            <a:ln w="38100" cap="rnd">
              <a:solidFill>
                <a:srgbClr val="0070C0"/>
              </a:solidFill>
              <a:round/>
            </a:ln>
            <a:effectLst>
              <a:innerShdw blurRad="25400" dist="12700" dir="13500000">
                <a:srgbClr val="000000">
                  <a:alpha val="45000"/>
                </a:srgbClr>
              </a:innerShdw>
            </a:effectLst>
          </c:spPr>
          <c:marker>
            <c:symbol val="none"/>
          </c:marker>
          <c:xVal>
            <c:numRef>
              <c:f>Sheet1!$B$4:$B$11</c:f>
              <c:numCache>
                <c:formatCode>General</c:formatCode>
                <c:ptCount val="8"/>
                <c:pt idx="0">
                  <c:v>0</c:v>
                </c:pt>
                <c:pt idx="1">
                  <c:v>0.5</c:v>
                </c:pt>
                <c:pt idx="2">
                  <c:v>1</c:v>
                </c:pt>
                <c:pt idx="3">
                  <c:v>2</c:v>
                </c:pt>
                <c:pt idx="4">
                  <c:v>3</c:v>
                </c:pt>
                <c:pt idx="5">
                  <c:v>4</c:v>
                </c:pt>
                <c:pt idx="6">
                  <c:v>5</c:v>
                </c:pt>
                <c:pt idx="7">
                  <c:v>6</c:v>
                </c:pt>
              </c:numCache>
            </c:numRef>
          </c:xVal>
          <c:yVal>
            <c:numRef>
              <c:f>Sheet1!$C$4:$C$11</c:f>
              <c:numCache>
                <c:formatCode>General</c:formatCode>
                <c:ptCount val="8"/>
                <c:pt idx="0">
                  <c:v>0</c:v>
                </c:pt>
                <c:pt idx="1">
                  <c:v>32</c:v>
                </c:pt>
                <c:pt idx="2">
                  <c:v>8</c:v>
                </c:pt>
                <c:pt idx="3">
                  <c:v>4</c:v>
                </c:pt>
                <c:pt idx="4">
                  <c:v>2</c:v>
                </c:pt>
                <c:pt idx="5">
                  <c:v>0</c:v>
                </c:pt>
                <c:pt idx="6">
                  <c:v>0</c:v>
                </c:pt>
                <c:pt idx="7">
                  <c:v>0</c:v>
                </c:pt>
              </c:numCache>
            </c:numRef>
          </c:yVal>
          <c:smooth val="1"/>
          <c:extLst>
            <c:ext xmlns:c16="http://schemas.microsoft.com/office/drawing/2014/chart" uri="{C3380CC4-5D6E-409C-BE32-E72D297353CC}">
              <c16:uniqueId val="{00000000-4004-314E-9AC5-4E7D047B6008}"/>
            </c:ext>
          </c:extLst>
        </c:ser>
        <c:ser>
          <c:idx val="1"/>
          <c:order val="1"/>
          <c:tx>
            <c:strRef>
              <c:f>Sheet1!$D$3</c:f>
              <c:strCache>
                <c:ptCount val="1"/>
                <c:pt idx="0">
                  <c:v>3 hour infusion</c:v>
                </c:pt>
              </c:strCache>
            </c:strRef>
          </c:tx>
          <c:spPr>
            <a:ln w="38100" cap="rnd">
              <a:solidFill>
                <a:srgbClr val="00B050"/>
              </a:solidFill>
              <a:round/>
            </a:ln>
            <a:effectLst>
              <a:innerShdw blurRad="25400" dist="12700" dir="13500000">
                <a:srgbClr val="000000">
                  <a:alpha val="45000"/>
                </a:srgbClr>
              </a:innerShdw>
            </a:effectLst>
          </c:spPr>
          <c:marker>
            <c:symbol val="none"/>
          </c:marker>
          <c:xVal>
            <c:numRef>
              <c:f>Sheet1!$B$4:$B$11</c:f>
              <c:numCache>
                <c:formatCode>General</c:formatCode>
                <c:ptCount val="8"/>
                <c:pt idx="0">
                  <c:v>0</c:v>
                </c:pt>
                <c:pt idx="1">
                  <c:v>0.5</c:v>
                </c:pt>
                <c:pt idx="2">
                  <c:v>1</c:v>
                </c:pt>
                <c:pt idx="3">
                  <c:v>2</c:v>
                </c:pt>
                <c:pt idx="4">
                  <c:v>3</c:v>
                </c:pt>
                <c:pt idx="5">
                  <c:v>4</c:v>
                </c:pt>
                <c:pt idx="6">
                  <c:v>5</c:v>
                </c:pt>
                <c:pt idx="7">
                  <c:v>6</c:v>
                </c:pt>
              </c:numCache>
            </c:numRef>
          </c:xVal>
          <c:yVal>
            <c:numRef>
              <c:f>Sheet1!$D$4:$D$11</c:f>
              <c:numCache>
                <c:formatCode>General</c:formatCode>
                <c:ptCount val="8"/>
                <c:pt idx="0">
                  <c:v>0</c:v>
                </c:pt>
                <c:pt idx="1">
                  <c:v>16</c:v>
                </c:pt>
                <c:pt idx="2">
                  <c:v>20</c:v>
                </c:pt>
                <c:pt idx="3">
                  <c:v>20</c:v>
                </c:pt>
                <c:pt idx="4">
                  <c:v>20</c:v>
                </c:pt>
                <c:pt idx="5">
                  <c:v>12</c:v>
                </c:pt>
                <c:pt idx="6">
                  <c:v>4</c:v>
                </c:pt>
                <c:pt idx="7">
                  <c:v>0</c:v>
                </c:pt>
              </c:numCache>
            </c:numRef>
          </c:yVal>
          <c:smooth val="1"/>
          <c:extLst>
            <c:ext xmlns:c16="http://schemas.microsoft.com/office/drawing/2014/chart" uri="{C3380CC4-5D6E-409C-BE32-E72D297353CC}">
              <c16:uniqueId val="{00000001-4004-314E-9AC5-4E7D047B6008}"/>
            </c:ext>
          </c:extLst>
        </c:ser>
        <c:dLbls>
          <c:showLegendKey val="0"/>
          <c:showVal val="0"/>
          <c:showCatName val="0"/>
          <c:showSerName val="0"/>
          <c:showPercent val="0"/>
          <c:showBubbleSize val="0"/>
        </c:dLbls>
        <c:axId val="292289368"/>
        <c:axId val="292290544"/>
      </c:scatterChart>
      <c:valAx>
        <c:axId val="29228936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CA" sz="1800" dirty="0">
                    <a:solidFill>
                      <a:srgbClr val="002060"/>
                    </a:solidFill>
                  </a:rPr>
                  <a:t>Time</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92290544"/>
        <c:crosses val="autoZero"/>
        <c:crossBetween val="midCat"/>
      </c:valAx>
      <c:valAx>
        <c:axId val="2922905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CA" sz="1800" dirty="0">
                    <a:solidFill>
                      <a:srgbClr val="002060"/>
                    </a:solidFill>
                  </a:rPr>
                  <a:t>Drug Concentration </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922893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970C7-F418-4802-9BFE-E2A88DFCF406}" type="datetimeFigureOut">
              <a:rPr lang="en-CA" smtClean="0"/>
              <a:t>2025-09-17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07A1B-96FA-490B-A97E-40B3332AA140}" type="slidenum">
              <a:rPr lang="en-CA" smtClean="0"/>
              <a:t>‹#›</a:t>
            </a:fld>
            <a:endParaRPr lang="en-CA"/>
          </a:p>
        </p:txBody>
      </p:sp>
    </p:spTree>
    <p:extLst>
      <p:ext uri="{BB962C8B-B14F-4D97-AF65-F5344CB8AC3E}">
        <p14:creationId xmlns:p14="http://schemas.microsoft.com/office/powerpoint/2010/main" val="415881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C007A1B-96FA-490B-A97E-40B3332AA140}" type="slidenum">
              <a:rPr lang="en-CA" smtClean="0"/>
              <a:t>1</a:t>
            </a:fld>
            <a:endParaRPr lang="en-CA"/>
          </a:p>
        </p:txBody>
      </p:sp>
    </p:spTree>
    <p:extLst>
      <p:ext uri="{BB962C8B-B14F-4D97-AF65-F5344CB8AC3E}">
        <p14:creationId xmlns:p14="http://schemas.microsoft.com/office/powerpoint/2010/main" val="9538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kern="1200" dirty="0" smtClean="0">
                <a:solidFill>
                  <a:schemeClr val="tx1"/>
                </a:solidFill>
                <a:effectLst/>
                <a:latin typeface="+mn-lt"/>
                <a:ea typeface="+mn-ea"/>
                <a:cs typeface="+mn-cs"/>
              </a:rPr>
              <a:t>Time above the minimum inhibitory concentration (MIC) is the most important factor for effectiveness of beta-lactam antibiotics. The longer the drug concentration is above the MIC over the dosing interval, the better bactericidal killing.  </a:t>
            </a:r>
          </a:p>
          <a:p>
            <a:pPr rtl="0" fontAlgn="base"/>
            <a:r>
              <a:rPr lang="en-CA" sz="1200" b="0" i="0" kern="1200" dirty="0" smtClean="0">
                <a:solidFill>
                  <a:schemeClr val="tx1"/>
                </a:solidFill>
                <a:effectLst/>
                <a:latin typeface="+mn-lt"/>
                <a:ea typeface="+mn-ea"/>
                <a:cs typeface="+mn-cs"/>
              </a:rPr>
              <a:t>With rising antimicrobial resistance, optimizing the effectiveness of antibiotics we have available in Canada has become critical. Prolonging the infusion time is one way we overcome resistance, improve patient outcomes and reduce the need to escalate to broader-spectrum antibiotics. </a:t>
            </a:r>
          </a:p>
          <a:p>
            <a:endParaRPr lang="en-CA" dirty="0"/>
          </a:p>
        </p:txBody>
      </p:sp>
      <p:sp>
        <p:nvSpPr>
          <p:cNvPr id="4" name="Slide Number Placeholder 3"/>
          <p:cNvSpPr>
            <a:spLocks noGrp="1"/>
          </p:cNvSpPr>
          <p:nvPr>
            <p:ph type="sldNum" sz="quarter" idx="10"/>
          </p:nvPr>
        </p:nvSpPr>
        <p:spPr/>
        <p:txBody>
          <a:bodyPr/>
          <a:lstStyle/>
          <a:p>
            <a:fld id="{0C007A1B-96FA-490B-A97E-40B3332AA140}" type="slidenum">
              <a:rPr lang="en-CA" smtClean="0"/>
              <a:t>2</a:t>
            </a:fld>
            <a:endParaRPr lang="en-CA"/>
          </a:p>
        </p:txBody>
      </p:sp>
    </p:spTree>
    <p:extLst>
      <p:ext uri="{BB962C8B-B14F-4D97-AF65-F5344CB8AC3E}">
        <p14:creationId xmlns:p14="http://schemas.microsoft.com/office/powerpoint/2010/main" val="9509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Calibri"/>
                <a:cs typeface="Calibri"/>
              </a:rPr>
              <a:t>Lots of literature on this topic, most recently the Bling 3 trial and subsequent MA/SR demonstrating mortality benefit. Many hospitals globally have already made this change, several in GTA are making it now, and with increasing resistance we are facing we want to optimize the antibiotics we have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3607F806-9301-42DC-B4B5-912345F36045}" type="slidenum">
              <a:rPr lang="en-US" smtClean="0"/>
              <a:t>3</a:t>
            </a:fld>
            <a:endParaRPr lang="en-US"/>
          </a:p>
        </p:txBody>
      </p:sp>
    </p:spTree>
    <p:extLst>
      <p:ext uri="{BB962C8B-B14F-4D97-AF65-F5344CB8AC3E}">
        <p14:creationId xmlns:p14="http://schemas.microsoft.com/office/powerpoint/2010/main" val="360134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Initially</a:t>
            </a:r>
            <a:r>
              <a:rPr lang="en-US" baseline="0" dirty="0" smtClean="0"/>
              <a:t> there will be a 30 min dose and then 3-4 hours after the extended infusions will begin. These will be given every 6-8 hours until 48 hours at which point there should be an re-evaluation and assessment for de-escalation</a:t>
            </a:r>
            <a:endParaRPr lang="en-US" dirty="0" smtClean="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4</a:t>
            </a:fld>
            <a:endParaRPr lang="en-CA"/>
          </a:p>
        </p:txBody>
      </p:sp>
    </p:spTree>
    <p:extLst>
      <p:ext uri="{BB962C8B-B14F-4D97-AF65-F5344CB8AC3E}">
        <p14:creationId xmlns:p14="http://schemas.microsoft.com/office/powerpoint/2010/main" val="337909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5</a:t>
            </a:fld>
            <a:endParaRPr lang="en-CA"/>
          </a:p>
        </p:txBody>
      </p:sp>
    </p:spTree>
    <p:extLst>
      <p:ext uri="{BB962C8B-B14F-4D97-AF65-F5344CB8AC3E}">
        <p14:creationId xmlns:p14="http://schemas.microsoft.com/office/powerpoint/2010/main" val="123414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8</a:t>
            </a:fld>
            <a:endParaRPr lang="en-CA"/>
          </a:p>
        </p:txBody>
      </p:sp>
    </p:spTree>
    <p:extLst>
      <p:ext uri="{BB962C8B-B14F-4D97-AF65-F5344CB8AC3E}">
        <p14:creationId xmlns:p14="http://schemas.microsoft.com/office/powerpoint/2010/main" val="287948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007A1B-96FA-490B-A97E-40B3332AA140}" type="slidenum">
              <a:rPr lang="en-CA" smtClean="0"/>
              <a:t>9</a:t>
            </a:fld>
            <a:endParaRPr lang="en-CA"/>
          </a:p>
        </p:txBody>
      </p:sp>
    </p:spTree>
    <p:extLst>
      <p:ext uri="{BB962C8B-B14F-4D97-AF65-F5344CB8AC3E}">
        <p14:creationId xmlns:p14="http://schemas.microsoft.com/office/powerpoint/2010/main" val="374918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184195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55889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58932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86821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02097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1314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BA2BB34-12EF-4D8E-A617-8FD0E652BF66}" type="datetimeFigureOut">
              <a:rPr lang="en-CA" smtClean="0"/>
              <a:t>2025-09-17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10861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BA2BB34-12EF-4D8E-A617-8FD0E652BF66}" type="datetimeFigureOut">
              <a:rPr lang="en-CA" smtClean="0"/>
              <a:t>2025-09-17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0046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2BB34-12EF-4D8E-A617-8FD0E652BF66}" type="datetimeFigureOut">
              <a:rPr lang="en-CA" smtClean="0"/>
              <a:t>2025-09-17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3334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49741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97226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BB34-12EF-4D8E-A617-8FD0E652BF66}" type="datetimeFigureOut">
              <a:rPr lang="en-CA" smtClean="0"/>
              <a:t>2025-09-17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A8A1C-691A-4863-9ACE-63B921AD75AC}" type="slidenum">
              <a:rPr lang="en-CA" smtClean="0"/>
              <a:t>‹#›</a:t>
            </a:fld>
            <a:endParaRPr lang="en-CA"/>
          </a:p>
        </p:txBody>
      </p:sp>
    </p:spTree>
    <p:extLst>
      <p:ext uri="{BB962C8B-B14F-4D97-AF65-F5344CB8AC3E}">
        <p14:creationId xmlns:p14="http://schemas.microsoft.com/office/powerpoint/2010/main" val="242916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svg"/><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hyperlink" Target="mailto:antimicrobialstewardship@sinaihealth.ca"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6761-B232-634E-8FE4-6EF6A6B58601}"/>
              </a:ext>
            </a:extLst>
          </p:cNvPr>
          <p:cNvSpPr>
            <a:spLocks noGrp="1"/>
          </p:cNvSpPr>
          <p:nvPr>
            <p:ph type="ctrTitle"/>
          </p:nvPr>
        </p:nvSpPr>
        <p:spPr>
          <a:xfrm>
            <a:off x="1084118" y="893619"/>
            <a:ext cx="9670473" cy="2971799"/>
          </a:xfrm>
        </p:spPr>
        <p:txBody>
          <a:bodyPr>
            <a:noAutofit/>
          </a:bodyPr>
          <a:lstStyle/>
          <a:p>
            <a:r>
              <a:rPr lang="en-US" sz="4000" b="1" dirty="0" smtClean="0">
                <a:solidFill>
                  <a:schemeClr val="accent5">
                    <a:lumMod val="75000"/>
                  </a:schemeClr>
                </a:solidFill>
              </a:rPr>
              <a:t>Sinai Health Practice Change: Beta-lactam Extended Infusions</a:t>
            </a:r>
            <a:br>
              <a:rPr lang="en-US" sz="4000" b="1" dirty="0" smtClean="0">
                <a:solidFill>
                  <a:schemeClr val="accent5">
                    <a:lumMod val="75000"/>
                  </a:schemeClr>
                </a:solidFill>
              </a:rPr>
            </a:br>
            <a:r>
              <a:rPr lang="en-US" sz="4000" b="1" dirty="0" smtClean="0">
                <a:solidFill>
                  <a:schemeClr val="accent5">
                    <a:lumMod val="75000"/>
                  </a:schemeClr>
                </a:solidFill>
              </a:rPr>
              <a:t/>
            </a:r>
            <a:br>
              <a:rPr lang="en-US" sz="4000" b="1" dirty="0" smtClean="0">
                <a:solidFill>
                  <a:schemeClr val="accent5">
                    <a:lumMod val="75000"/>
                  </a:schemeClr>
                </a:solidFill>
              </a:rPr>
            </a:br>
            <a:r>
              <a:rPr lang="en-US" sz="3200" dirty="0"/>
              <a:t>Optimizing Meropenem and Piperacillin-</a:t>
            </a:r>
            <a:r>
              <a:rPr lang="en-US" sz="3200" dirty="0" err="1"/>
              <a:t>Tazobactam</a:t>
            </a:r>
            <a:r>
              <a:rPr lang="en-US" sz="3200" dirty="0"/>
              <a:t> Administration to Improve Patient Outcomes</a:t>
            </a:r>
            <a:endParaRPr lang="en-US" sz="3200" dirty="0">
              <a:solidFill>
                <a:schemeClr val="accent5">
                  <a:lumMod val="75000"/>
                </a:schemeClr>
              </a:solidFill>
            </a:endParaRPr>
          </a:p>
        </p:txBody>
      </p:sp>
      <p:sp>
        <p:nvSpPr>
          <p:cNvPr id="3" name="Subtitle 2">
            <a:extLst>
              <a:ext uri="{FF2B5EF4-FFF2-40B4-BE49-F238E27FC236}">
                <a16:creationId xmlns:a16="http://schemas.microsoft.com/office/drawing/2014/main" id="{94354F2B-526D-0242-B888-0A67A6BC8E0C}"/>
              </a:ext>
            </a:extLst>
          </p:cNvPr>
          <p:cNvSpPr>
            <a:spLocks noGrp="1"/>
          </p:cNvSpPr>
          <p:nvPr>
            <p:ph type="subTitle" idx="1"/>
          </p:nvPr>
        </p:nvSpPr>
        <p:spPr>
          <a:xfrm>
            <a:off x="1274616" y="4966855"/>
            <a:ext cx="9144000" cy="493375"/>
          </a:xfrm>
        </p:spPr>
        <p:txBody>
          <a:bodyPr>
            <a:normAutofit/>
          </a:bodyPr>
          <a:lstStyle/>
          <a:p>
            <a:pPr fontAlgn="base"/>
            <a:r>
              <a:rPr lang="en-US" dirty="0" smtClean="0"/>
              <a:t>Sinai Health Antimicrobial </a:t>
            </a:r>
            <a:r>
              <a:rPr lang="en-US" dirty="0"/>
              <a:t>Stewardship </a:t>
            </a:r>
            <a:r>
              <a:rPr lang="en-US" dirty="0" smtClean="0"/>
              <a:t>Program</a:t>
            </a:r>
            <a:endParaRPr lang="en-CA"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590" y="5652655"/>
            <a:ext cx="1494052" cy="60264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49207424"/>
      </p:ext>
    </p:extLst>
  </p:cSld>
  <p:clrMapOvr>
    <a:masterClrMapping/>
  </p:clrMapOvr>
  <mc:AlternateContent xmlns:mc="http://schemas.openxmlformats.org/markup-compatibility/2006" xmlns:p14="http://schemas.microsoft.com/office/powerpoint/2010/main">
    <mc:Choice Requires="p14">
      <p:transition spd="slow" p14:dur="2000" advTm="12723"/>
    </mc:Choice>
    <mc:Fallback xmlns="">
      <p:transition spd="slow" advTm="12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9829-1730-AA46-9344-8E211919923D}"/>
              </a:ext>
            </a:extLst>
          </p:cNvPr>
          <p:cNvSpPr>
            <a:spLocks noGrp="1"/>
          </p:cNvSpPr>
          <p:nvPr>
            <p:ph type="title"/>
          </p:nvPr>
        </p:nvSpPr>
        <p:spPr>
          <a:xfrm>
            <a:off x="838200" y="365126"/>
            <a:ext cx="10515600" cy="592138"/>
          </a:xfrm>
        </p:spPr>
        <p:txBody>
          <a:bodyPr>
            <a:normAutofit/>
          </a:bodyPr>
          <a:lstStyle/>
          <a:p>
            <a:r>
              <a:rPr lang="en-US" sz="2800" b="1" dirty="0">
                <a:solidFill>
                  <a:schemeClr val="accent5">
                    <a:lumMod val="75000"/>
                  </a:schemeClr>
                </a:solidFill>
                <a:latin typeface="Century Gothic" panose="020B0502020202020204" pitchFamily="34" charset="0"/>
              </a:rPr>
              <a:t>References</a:t>
            </a:r>
          </a:p>
        </p:txBody>
      </p:sp>
      <p:sp>
        <p:nvSpPr>
          <p:cNvPr id="3" name="Content Placeholder 2">
            <a:extLst>
              <a:ext uri="{FF2B5EF4-FFF2-40B4-BE49-F238E27FC236}">
                <a16:creationId xmlns:a16="http://schemas.microsoft.com/office/drawing/2014/main" id="{7A3EA8B9-500C-8744-9C4A-728A5D20B3B0}"/>
              </a:ext>
            </a:extLst>
          </p:cNvPr>
          <p:cNvSpPr>
            <a:spLocks noGrp="1"/>
          </p:cNvSpPr>
          <p:nvPr>
            <p:ph idx="1"/>
          </p:nvPr>
        </p:nvSpPr>
        <p:spPr>
          <a:xfrm>
            <a:off x="355889" y="1128712"/>
            <a:ext cx="11039475" cy="5286375"/>
          </a:xfrm>
        </p:spPr>
        <p:txBody>
          <a:bodyPr>
            <a:normAutofit fontScale="92500" lnSpcReduction="20000"/>
          </a:bodyPr>
          <a:lstStyle/>
          <a:p>
            <a:pPr marL="514350" indent="-514350">
              <a:lnSpc>
                <a:spcPct val="100000"/>
              </a:lnSpc>
              <a:buFont typeface="+mj-lt"/>
              <a:buAutoNum type="arabicPeriod"/>
            </a:pPr>
            <a:r>
              <a:rPr lang="en-CA" sz="1600" dirty="0"/>
              <a:t>Abdul-Aziz MH, </a:t>
            </a:r>
            <a:r>
              <a:rPr lang="en-CA" sz="1600" dirty="0" err="1"/>
              <a:t>Sulaiman</a:t>
            </a:r>
            <a:r>
              <a:rPr lang="en-CA" sz="1600" dirty="0"/>
              <a:t> H, Mat-Nor MB, Rai V, Wong KK, Hasan MS, </a:t>
            </a:r>
            <a:r>
              <a:rPr lang="en-CA" sz="1600" dirty="0" err="1"/>
              <a:t>Abd</a:t>
            </a:r>
            <a:r>
              <a:rPr lang="en-CA" sz="1600" dirty="0"/>
              <a:t> Rahman AN, Jamal JA, Wallis SC, </a:t>
            </a:r>
            <a:r>
              <a:rPr lang="en-CA" sz="1600" dirty="0" err="1"/>
              <a:t>Lipman</a:t>
            </a:r>
            <a:r>
              <a:rPr lang="en-CA" sz="1600" dirty="0"/>
              <a:t> J, </a:t>
            </a:r>
            <a:r>
              <a:rPr lang="en-CA" sz="1600" dirty="0" err="1"/>
              <a:t>Staatz</a:t>
            </a:r>
            <a:r>
              <a:rPr lang="en-CA" sz="1600" dirty="0"/>
              <a:t> CE, Roberts JA. Beta-Lactam Infusion in Severe Sepsis (BLISS): a prospective, two-centre, open-labelled randomised controlled trial of continuous versus intermittent beta-lactam infusion in critically ill patients with severe sepsis. Intensive Care Med. 2016 Oct;42(10):1535-1545. </a:t>
            </a:r>
            <a:r>
              <a:rPr lang="en-CA" sz="1600" dirty="0" err="1"/>
              <a:t>doi</a:t>
            </a:r>
            <a:r>
              <a:rPr lang="en-CA" sz="1600" dirty="0"/>
              <a:t>: 10.1007/s00134-015-4188-0. </a:t>
            </a:r>
          </a:p>
          <a:p>
            <a:pPr marL="514350" indent="-514350">
              <a:lnSpc>
                <a:spcPct val="100000"/>
              </a:lnSpc>
              <a:buFont typeface="+mj-lt"/>
              <a:buAutoNum type="arabicPeriod"/>
            </a:pPr>
            <a:r>
              <a:rPr lang="en-CA" sz="1600" dirty="0"/>
              <a:t>Tran NN, </a:t>
            </a:r>
            <a:r>
              <a:rPr lang="en-CA" sz="1600" dirty="0" err="1"/>
              <a:t>Mynatt</a:t>
            </a:r>
            <a:r>
              <a:rPr lang="en-CA" sz="1600" dirty="0"/>
              <a:t> RP, Kaye KS, Zhao JJ, Pogue JM. Clinical Outcomes With Extended Versus Intermittent Infusion of Anti-</a:t>
            </a:r>
            <a:r>
              <a:rPr lang="en-CA" sz="1600" dirty="0" err="1"/>
              <a:t>Pseudomonal</a:t>
            </a:r>
            <a:r>
              <a:rPr lang="en-CA" sz="1600" dirty="0"/>
              <a:t> Beta-Lactams in Patients With Gram-Negative Bacteremia. Open Forum Infect Dis. 2023 Mar 27;10(4):ofad170. </a:t>
            </a:r>
            <a:r>
              <a:rPr lang="en-CA" sz="1600" dirty="0" err="1"/>
              <a:t>doi</a:t>
            </a:r>
            <a:r>
              <a:rPr lang="en-CA" sz="1600" dirty="0"/>
              <a:t>: 10.1093/</a:t>
            </a:r>
            <a:r>
              <a:rPr lang="en-CA" sz="1600" dirty="0" err="1"/>
              <a:t>ofid</a:t>
            </a:r>
            <a:r>
              <a:rPr lang="en-CA" sz="1600" dirty="0"/>
              <a:t>/ofad170. </a:t>
            </a:r>
          </a:p>
          <a:p>
            <a:pPr marL="514350" indent="-514350">
              <a:lnSpc>
                <a:spcPct val="100000"/>
              </a:lnSpc>
              <a:buFont typeface="+mj-lt"/>
              <a:buAutoNum type="arabicPeriod"/>
            </a:pPr>
            <a:r>
              <a:rPr lang="en-CA" sz="1600" dirty="0"/>
              <a:t>Monti G, </a:t>
            </a:r>
            <a:r>
              <a:rPr lang="en-CA" sz="1600" dirty="0" err="1"/>
              <a:t>Bradić</a:t>
            </a:r>
            <a:r>
              <a:rPr lang="en-CA" sz="1600" dirty="0"/>
              <a:t> N, </a:t>
            </a:r>
            <a:r>
              <a:rPr lang="en-CA" sz="1600" dirty="0" err="1"/>
              <a:t>Marzaroli</a:t>
            </a:r>
            <a:r>
              <a:rPr lang="en-CA" sz="1600" dirty="0"/>
              <a:t> M, et al. Continuous vs Intermittent </a:t>
            </a:r>
            <a:r>
              <a:rPr lang="en-CA" sz="1600" dirty="0" err="1"/>
              <a:t>Meropenem</a:t>
            </a:r>
            <a:r>
              <a:rPr lang="en-CA" sz="1600" dirty="0"/>
              <a:t> Administration in Critically Ill Patients With Sepsis: The MERCY Randomized Clinical Trial. </a:t>
            </a:r>
            <a:r>
              <a:rPr lang="en-CA" sz="1600" i="1" dirty="0"/>
              <a:t>JAMA.</a:t>
            </a:r>
            <a:r>
              <a:rPr lang="en-CA" sz="1600" dirty="0"/>
              <a:t> 2023;330(2):141–151. doi:10.1001/jama.2023.10598</a:t>
            </a:r>
          </a:p>
          <a:p>
            <a:pPr marL="514350" indent="-514350">
              <a:lnSpc>
                <a:spcPct val="100000"/>
              </a:lnSpc>
              <a:buFont typeface="+mj-lt"/>
              <a:buAutoNum type="arabicPeriod"/>
            </a:pPr>
            <a:r>
              <a:rPr lang="en-CA" sz="1600" dirty="0" err="1"/>
              <a:t>Dulhunty</a:t>
            </a:r>
            <a:r>
              <a:rPr lang="en-CA" sz="1600" dirty="0"/>
              <a:t> JM, Brett SJ, De </a:t>
            </a:r>
            <a:r>
              <a:rPr lang="en-CA" sz="1600" dirty="0" err="1"/>
              <a:t>Waele</a:t>
            </a:r>
            <a:r>
              <a:rPr lang="en-CA" sz="1600" dirty="0"/>
              <a:t> JJ, et al. Continuous vs Intermittent </a:t>
            </a:r>
            <a:r>
              <a:rPr lang="el-GR" sz="1600" dirty="0"/>
              <a:t>β-</a:t>
            </a:r>
            <a:r>
              <a:rPr lang="en-CA" sz="1600" dirty="0"/>
              <a:t>Lactam Antibiotic Infusions in Critically Ill Patients With Sepsis: The BLING III Randomized Clinical Trial. </a:t>
            </a:r>
            <a:r>
              <a:rPr lang="en-CA" sz="1600" i="1" dirty="0"/>
              <a:t>JAMA.</a:t>
            </a:r>
            <a:r>
              <a:rPr lang="en-CA" sz="1600" dirty="0"/>
              <a:t> Published online June 12, 2024. doi:10.1001/jama.2024.9779</a:t>
            </a:r>
          </a:p>
          <a:p>
            <a:pPr marL="514350" indent="-514350">
              <a:lnSpc>
                <a:spcPct val="100000"/>
              </a:lnSpc>
              <a:buFont typeface="+mj-lt"/>
              <a:buAutoNum type="arabicPeriod"/>
            </a:pPr>
            <a:r>
              <a:rPr lang="en-CA" sz="1600" dirty="0"/>
              <a:t>Abdul-Aziz MH, Hammond NE, Brett SJ, et al. Prolonged vs Intermittent Infusions of </a:t>
            </a:r>
            <a:r>
              <a:rPr lang="el-GR" sz="1600" dirty="0"/>
              <a:t>β-</a:t>
            </a:r>
            <a:r>
              <a:rPr lang="en-CA" sz="1600" dirty="0"/>
              <a:t>Lactam Antibiotics in Adults With Sepsis or Septic Shock: A Systematic Review and Meta-Analysis. </a:t>
            </a:r>
            <a:r>
              <a:rPr lang="en-CA" sz="1600" i="1" dirty="0"/>
              <a:t>JAMA.</a:t>
            </a:r>
            <a:r>
              <a:rPr lang="en-CA" sz="1600" dirty="0"/>
              <a:t> Published online June 12, 2024. doi:10.1001/jama.2024.9803</a:t>
            </a:r>
          </a:p>
          <a:p>
            <a:pPr marL="514350" indent="-514350">
              <a:lnSpc>
                <a:spcPct val="100000"/>
              </a:lnSpc>
              <a:buFont typeface="+mj-lt"/>
              <a:buAutoNum type="arabicPeriod"/>
            </a:pPr>
            <a:r>
              <a:rPr lang="en-CA" sz="1600" dirty="0"/>
              <a:t>Hong LT, </a:t>
            </a:r>
            <a:r>
              <a:rPr lang="en-CA" sz="1600" dirty="0" err="1"/>
              <a:t>Downes</a:t>
            </a:r>
            <a:r>
              <a:rPr lang="en-CA" sz="1600" dirty="0"/>
              <a:t> KJ, </a:t>
            </a:r>
            <a:r>
              <a:rPr lang="en-CA" sz="1600" dirty="0" err="1"/>
              <a:t>FakhriRavari</a:t>
            </a:r>
            <a:r>
              <a:rPr lang="en-CA" sz="1600" dirty="0"/>
              <a:t> A, et al. International consensus recommendations for the use of prolonged-infusion beta-lactam antibiotics: Endorsed by the American College of Clinical Pharmacy, British Society for Antimicrobial Chemotherapy, Cystic Fibrosis Foundation, European Society of Clinical Microbiology and Infectious Diseases, Infectious Diseases Society of America, Society of Critical Care Medicine, and Society of Infectious Diseases Pharmacists. Pharmacotherapy. 2023 Aug;43(8):740-777. </a:t>
            </a:r>
            <a:r>
              <a:rPr lang="en-CA" sz="1600" dirty="0" err="1"/>
              <a:t>doi</a:t>
            </a:r>
            <a:r>
              <a:rPr lang="en-CA" sz="1600" dirty="0"/>
              <a:t>: </a:t>
            </a:r>
            <a:r>
              <a:rPr lang="en-CA" sz="1600" dirty="0" smtClean="0"/>
              <a:t>10.1002/phar.2842</a:t>
            </a:r>
          </a:p>
          <a:p>
            <a:pPr marL="514350" indent="-514350">
              <a:lnSpc>
                <a:spcPct val="100000"/>
              </a:lnSpc>
              <a:buFont typeface="+mj-lt"/>
              <a:buAutoNum type="arabicPeriod"/>
            </a:pPr>
            <a:r>
              <a:rPr lang="en-US" sz="1500" dirty="0" err="1" smtClean="0"/>
              <a:t>Wenker</a:t>
            </a:r>
            <a:r>
              <a:rPr lang="en-US" sz="1500" dirty="0" smtClean="0"/>
              <a:t> </a:t>
            </a:r>
            <a:r>
              <a:rPr lang="en-US" sz="1500" dirty="0"/>
              <a:t>SA, </a:t>
            </a:r>
            <a:r>
              <a:rPr lang="en-US" sz="1500" dirty="0" err="1"/>
              <a:t>Alabdulkarim</a:t>
            </a:r>
            <a:r>
              <a:rPr lang="en-US" sz="1500" dirty="0"/>
              <a:t> N, </a:t>
            </a:r>
            <a:r>
              <a:rPr lang="en-US" sz="1500" dirty="0" err="1"/>
              <a:t>Readman</a:t>
            </a:r>
            <a:r>
              <a:rPr lang="en-US" sz="1500" dirty="0"/>
              <a:t> JB, et al. Defining the pharmacokinetic/</a:t>
            </a:r>
            <a:r>
              <a:rPr lang="en-US" sz="1500" dirty="0" err="1"/>
              <a:t>pharmacodynamic</a:t>
            </a:r>
            <a:r>
              <a:rPr lang="en-US" sz="1500" dirty="0"/>
              <a:t> index of piperacillin/</a:t>
            </a:r>
            <a:r>
              <a:rPr lang="en-US" sz="1500" dirty="0" err="1"/>
              <a:t>tazobactam</a:t>
            </a:r>
            <a:r>
              <a:rPr lang="en-US" sz="1500" dirty="0"/>
              <a:t> within a hollow-</a:t>
            </a:r>
            <a:r>
              <a:rPr lang="en-US" sz="1500" dirty="0" err="1"/>
              <a:t>fibre</a:t>
            </a:r>
            <a:r>
              <a:rPr lang="en-US" sz="1500" dirty="0"/>
              <a:t> infection model to determine target attainment in intensive care patients, </a:t>
            </a:r>
            <a:r>
              <a:rPr lang="en-US" sz="1500" i="1" dirty="0"/>
              <a:t>JAC-Antimicrobial Resistance</a:t>
            </a:r>
            <a:r>
              <a:rPr lang="en-US" sz="1500" dirty="0"/>
              <a:t>, 2024;6(2). https://doi.org/10.1093/jacamr/dlae036</a:t>
            </a:r>
            <a:endParaRPr lang="en-US" sz="1500" dirty="0" smtClean="0"/>
          </a:p>
          <a:p>
            <a:pPr marL="514350" indent="-514350">
              <a:lnSpc>
                <a:spcPct val="100000"/>
              </a:lnSpc>
              <a:buFont typeface="+mj-lt"/>
              <a:buAutoNum type="arabicPeriod"/>
            </a:pPr>
            <a:r>
              <a:rPr lang="en-US" sz="1500" dirty="0" smtClean="0"/>
              <a:t>Kong</a:t>
            </a:r>
            <a:r>
              <a:rPr lang="en-US" sz="1500" dirty="0"/>
              <a:t>, D., Roberts, J.A., </a:t>
            </a:r>
            <a:r>
              <a:rPr lang="en-US" sz="1500" dirty="0" err="1"/>
              <a:t>Lipman</a:t>
            </a:r>
            <a:r>
              <a:rPr lang="en-US" sz="1500" dirty="0"/>
              <a:t>, J. </a:t>
            </a:r>
            <a:r>
              <a:rPr lang="en-US" sz="1500" i="1" dirty="0"/>
              <a:t>et al.</a:t>
            </a:r>
            <a:r>
              <a:rPr lang="en-US" sz="1500" dirty="0"/>
              <a:t> A Pooled Pharmacokinetic Analysis for Piperacillin/</a:t>
            </a:r>
            <a:r>
              <a:rPr lang="en-US" sz="1500" dirty="0" err="1"/>
              <a:t>Tazobactam</a:t>
            </a:r>
            <a:r>
              <a:rPr lang="en-US" sz="1500" dirty="0"/>
              <a:t> Across Different Patient Populations: From Premature Infants to the Elderly. </a:t>
            </a:r>
            <a:r>
              <a:rPr lang="en-US" sz="1500" i="1" dirty="0" err="1"/>
              <a:t>Clin</a:t>
            </a:r>
            <a:r>
              <a:rPr lang="en-US" sz="1500" i="1" dirty="0"/>
              <a:t> </a:t>
            </a:r>
            <a:r>
              <a:rPr lang="en-US" sz="1500" i="1" dirty="0" err="1"/>
              <a:t>Pharmacokinet</a:t>
            </a:r>
            <a:r>
              <a:rPr lang="en-US" sz="1500" i="1" dirty="0"/>
              <a:t>.</a:t>
            </a:r>
            <a:r>
              <a:rPr lang="en-US" sz="1500" dirty="0"/>
              <a:t> 2025;64</a:t>
            </a:r>
            <a:r>
              <a:rPr lang="en-US" sz="1500" b="1" dirty="0"/>
              <a:t>:</a:t>
            </a:r>
            <a:r>
              <a:rPr lang="en-US" sz="1500" dirty="0"/>
              <a:t> 107–126. https://</a:t>
            </a:r>
            <a:r>
              <a:rPr lang="en-US" sz="1500" dirty="0" smtClean="0"/>
              <a:t>doi.org/10.1007/s40262-024-01460-6</a:t>
            </a:r>
            <a:endParaRPr lang="en-US" sz="15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8827742"/>
      </p:ext>
    </p:extLst>
  </p:cSld>
  <p:clrMapOvr>
    <a:masterClrMapping/>
  </p:clrMapOvr>
  <mc:AlternateContent xmlns:mc="http://schemas.openxmlformats.org/markup-compatibility/2006" xmlns:p14="http://schemas.microsoft.com/office/powerpoint/2010/main">
    <mc:Choice Requires="p14">
      <p:transition spd="slow" p14:dur="2000" advTm="1512"/>
    </mc:Choice>
    <mc:Fallback xmlns="">
      <p:transition spd="slow" advTm="1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A774-B8EE-F38C-6A15-DAE6934957CD}"/>
              </a:ext>
            </a:extLst>
          </p:cNvPr>
          <p:cNvSpPr>
            <a:spLocks noGrp="1"/>
          </p:cNvSpPr>
          <p:nvPr>
            <p:ph type="title"/>
          </p:nvPr>
        </p:nvSpPr>
        <p:spPr>
          <a:xfrm>
            <a:off x="838200" y="116608"/>
            <a:ext cx="10515600" cy="576846"/>
          </a:xfrm>
        </p:spPr>
        <p:txBody>
          <a:bodyPr>
            <a:normAutofit/>
          </a:bodyPr>
          <a:lstStyle/>
          <a:p>
            <a:pPr algn="ctr"/>
            <a:r>
              <a:rPr lang="en-US" sz="2800" b="1" dirty="0" smtClean="0">
                <a:solidFill>
                  <a:schemeClr val="accent5">
                    <a:lumMod val="75000"/>
                  </a:schemeClr>
                </a:solidFill>
                <a:latin typeface="Century Gothic"/>
              </a:rPr>
              <a:t>PK/PD data support prolonged infusions of beta-lactams</a:t>
            </a:r>
            <a:endParaRPr lang="en-US" sz="2800" b="1" dirty="0">
              <a:solidFill>
                <a:schemeClr val="accent5">
                  <a:lumMod val="75000"/>
                </a:schemeClr>
              </a:solidFill>
              <a:latin typeface="Century Gothic"/>
            </a:endParaRPr>
          </a:p>
        </p:txBody>
      </p:sp>
      <p:sp>
        <p:nvSpPr>
          <p:cNvPr id="3" name="Content Placeholder 2">
            <a:extLst>
              <a:ext uri="{FF2B5EF4-FFF2-40B4-BE49-F238E27FC236}">
                <a16:creationId xmlns:a16="http://schemas.microsoft.com/office/drawing/2014/main" id="{D61FE0C2-F42C-5C8D-68AA-5563874EEF02}"/>
              </a:ext>
            </a:extLst>
          </p:cNvPr>
          <p:cNvSpPr>
            <a:spLocks noGrp="1"/>
          </p:cNvSpPr>
          <p:nvPr>
            <p:ph idx="1"/>
          </p:nvPr>
        </p:nvSpPr>
        <p:spPr>
          <a:xfrm>
            <a:off x="356348" y="697466"/>
            <a:ext cx="11266393" cy="985435"/>
          </a:xfrm>
        </p:spPr>
        <p:txBody>
          <a:bodyPr vert="horz" lIns="91440" tIns="45720" rIns="91440" bIns="45720" rtlCol="0" anchor="t">
            <a:noAutofit/>
          </a:bodyPr>
          <a:lstStyle/>
          <a:p>
            <a:pPr fontAlgn="base"/>
            <a:r>
              <a:rPr lang="en-CA" sz="1800" dirty="0"/>
              <a:t>Time </a:t>
            </a:r>
            <a:r>
              <a:rPr lang="en-CA" sz="1800" dirty="0" smtClean="0"/>
              <a:t>&gt; MIC! </a:t>
            </a:r>
            <a:r>
              <a:rPr lang="en-CA" sz="1800" dirty="0"/>
              <a:t>The longer the drug concentration is above the </a:t>
            </a:r>
            <a:r>
              <a:rPr lang="en-CA" sz="1800" dirty="0" smtClean="0"/>
              <a:t>MIC, </a:t>
            </a:r>
            <a:r>
              <a:rPr lang="en-CA" sz="1800" dirty="0"/>
              <a:t>the better </a:t>
            </a:r>
            <a:r>
              <a:rPr lang="en-CA" sz="1800" dirty="0" smtClean="0"/>
              <a:t>bacterial killing effect.</a:t>
            </a:r>
            <a:r>
              <a:rPr lang="en-CA" sz="1800" dirty="0"/>
              <a:t>  </a:t>
            </a:r>
          </a:p>
          <a:p>
            <a:pPr fontAlgn="base"/>
            <a:r>
              <a:rPr lang="en-CA" sz="1800" dirty="0" smtClean="0"/>
              <a:t>Prolonging </a:t>
            </a:r>
            <a:r>
              <a:rPr lang="en-CA" sz="1800" dirty="0"/>
              <a:t>the infusion time is one way we overcome resistance, improve patient outcomes and reduce the need to escalate to broader-spectrum </a:t>
            </a:r>
            <a:r>
              <a:rPr lang="en-CA" sz="1800" dirty="0" smtClean="0"/>
              <a:t>antibiotics</a:t>
            </a:r>
            <a:r>
              <a:rPr lang="en-CA" sz="1800" dirty="0"/>
              <a:t>. </a:t>
            </a:r>
          </a:p>
          <a:p>
            <a:endParaRPr lang="en-US" sz="2400" dirty="0">
              <a:ea typeface="Calibri"/>
              <a:cs typeface="Calibri"/>
            </a:endParaRPr>
          </a:p>
        </p:txBody>
      </p:sp>
      <p:graphicFrame>
        <p:nvGraphicFramePr>
          <p:cNvPr id="5" name="Chart 4"/>
          <p:cNvGraphicFramePr>
            <a:graphicFrameLocks/>
          </p:cNvGraphicFramePr>
          <p:nvPr>
            <p:extLst>
              <p:ext uri="{D42A27DB-BD31-4B8C-83A1-F6EECF244321}">
                <p14:modId xmlns:p14="http://schemas.microsoft.com/office/powerpoint/2010/main" val="1865357585"/>
              </p:ext>
            </p:extLst>
          </p:nvPr>
        </p:nvGraphicFramePr>
        <p:xfrm>
          <a:off x="834309" y="1841024"/>
          <a:ext cx="7376844" cy="4508404"/>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p:cNvCxnSpPr>
            <a:cxnSpLocks/>
          </p:cNvCxnSpPr>
          <p:nvPr/>
        </p:nvCxnSpPr>
        <p:spPr>
          <a:xfrm flipV="1">
            <a:off x="1557622" y="3863771"/>
            <a:ext cx="7132320" cy="0"/>
          </a:xfrm>
          <a:prstGeom prst="line">
            <a:avLst/>
          </a:prstGeom>
          <a:noFill/>
          <a:ln w="28575" cap="flat" cmpd="sng" algn="ctr">
            <a:solidFill>
              <a:srgbClr val="7030A0"/>
            </a:solidFill>
            <a:prstDash val="dash"/>
            <a:round/>
            <a:headEnd type="none" w="med" len="med"/>
            <a:tailEnd type="triangle" w="med" len="med"/>
          </a:ln>
          <a:effectLst/>
        </p:spPr>
      </p:cxnSp>
      <p:cxnSp>
        <p:nvCxnSpPr>
          <p:cNvPr id="7" name="Straight Connector 6"/>
          <p:cNvCxnSpPr>
            <a:cxnSpLocks/>
          </p:cNvCxnSpPr>
          <p:nvPr/>
        </p:nvCxnSpPr>
        <p:spPr>
          <a:xfrm flipV="1">
            <a:off x="1557622" y="4812540"/>
            <a:ext cx="7132320" cy="0"/>
          </a:xfrm>
          <a:prstGeom prst="line">
            <a:avLst/>
          </a:prstGeom>
          <a:noFill/>
          <a:ln w="28575" cap="flat" cmpd="sng" algn="ctr">
            <a:solidFill>
              <a:srgbClr val="7030A0"/>
            </a:solidFill>
            <a:prstDash val="dash"/>
            <a:round/>
            <a:headEnd type="none" w="med" len="med"/>
            <a:tailEnd type="triangle" w="med" len="med"/>
          </a:ln>
          <a:effectLst/>
        </p:spPr>
      </p:cxnSp>
      <p:sp>
        <p:nvSpPr>
          <p:cNvPr id="9" name="Text Box 217"/>
          <p:cNvSpPr txBox="1">
            <a:spLocks noChangeArrowheads="1"/>
          </p:cNvSpPr>
          <p:nvPr/>
        </p:nvSpPr>
        <p:spPr bwMode="auto">
          <a:xfrm>
            <a:off x="8824908" y="3703751"/>
            <a:ext cx="2638425" cy="32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MIC</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a more resistant bacteria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5"/>
          <p:cNvSpPr txBox="1">
            <a:spLocks noChangeArrowheads="1"/>
          </p:cNvSpPr>
          <p:nvPr/>
        </p:nvSpPr>
        <p:spPr bwMode="auto">
          <a:xfrm>
            <a:off x="8824908" y="4683693"/>
            <a:ext cx="2647950" cy="32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MIC</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a less resistant bacteria</a:t>
            </a:r>
          </a:p>
        </p:txBody>
      </p:sp>
      <p:sp>
        <p:nvSpPr>
          <p:cNvPr id="13" name="Text Box 8"/>
          <p:cNvSpPr txBox="1">
            <a:spLocks noChangeArrowheads="1"/>
          </p:cNvSpPr>
          <p:nvPr/>
        </p:nvSpPr>
        <p:spPr bwMode="auto">
          <a:xfrm>
            <a:off x="8333509" y="1841024"/>
            <a:ext cx="3532909" cy="166323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 line (3-hour extended infusion)</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keeps the drug level above the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 (purple lines)</a:t>
            </a:r>
            <a:r>
              <a:rPr lang="en-US" sz="1400" dirty="0">
                <a:effectLst/>
                <a:latin typeface="Calibri" panose="020F0502020204030204" pitchFamily="34" charset="0"/>
                <a:ea typeface="Calibri" panose="020F0502020204030204" pitchFamily="34" charset="0"/>
                <a:cs typeface="Times New Roman" panose="02020603050405020304" pitchFamily="18" charset="0"/>
              </a:rPr>
              <a:t> longer than the </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blue line (30-minute infusion</a:t>
            </a: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This improves bacterial killing and is particularly important for more resistant bacteria</a:t>
            </a:r>
            <a:r>
              <a:rPr lang="en-US" sz="1200" dirty="0" smtClean="0">
                <a:effectLst/>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6"/>
          <p:cNvSpPr txBox="1">
            <a:spLocks noChangeArrowheads="1"/>
          </p:cNvSpPr>
          <p:nvPr/>
        </p:nvSpPr>
        <p:spPr bwMode="auto">
          <a:xfrm>
            <a:off x="8333509" y="5449047"/>
            <a:ext cx="3532909" cy="90038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 (3hr infusion)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time &gt; MIC = 3-5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Blue (30min infusion)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time &gt; MIC = 0.5-1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8489632"/>
      </p:ext>
    </p:extLst>
  </p:cSld>
  <p:clrMapOvr>
    <a:masterClrMapping/>
  </p:clrMapOvr>
  <mc:AlternateContent xmlns:mc="http://schemas.openxmlformats.org/markup-compatibility/2006" xmlns:p14="http://schemas.microsoft.com/office/powerpoint/2010/main">
    <mc:Choice Requires="p14">
      <p:transition spd="slow" p14:dur="2000" advTm="48250"/>
    </mc:Choice>
    <mc:Fallback xmlns="">
      <p:transition spd="slow" advTm="48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3511" y="489338"/>
            <a:ext cx="375508" cy="367529"/>
          </a:xfrm>
          <a:custGeom>
            <a:avLst/>
            <a:gdLst/>
            <a:ahLst/>
            <a:cxnLst/>
            <a:rect l="l" t="t" r="r" b="b"/>
            <a:pathLst>
              <a:path w="563262" h="551293">
                <a:moveTo>
                  <a:pt x="0" y="0"/>
                </a:moveTo>
                <a:lnTo>
                  <a:pt x="563262" y="0"/>
                </a:lnTo>
                <a:lnTo>
                  <a:pt x="563262" y="551293"/>
                </a:lnTo>
                <a:lnTo>
                  <a:pt x="0" y="55129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CA" sz="1200"/>
          </a:p>
        </p:txBody>
      </p:sp>
      <p:sp>
        <p:nvSpPr>
          <p:cNvPr id="18" name="TextBox 17">
            <a:extLst>
              <a:ext uri="{FF2B5EF4-FFF2-40B4-BE49-F238E27FC236}">
                <a16:creationId xmlns:a16="http://schemas.microsoft.com/office/drawing/2014/main" id="{89F129DD-602E-5587-14A5-D9085D944611}"/>
              </a:ext>
            </a:extLst>
          </p:cNvPr>
          <p:cNvSpPr txBox="1"/>
          <p:nvPr/>
        </p:nvSpPr>
        <p:spPr>
          <a:xfrm>
            <a:off x="0" y="191031"/>
            <a:ext cx="12192000" cy="49244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2800" b="1" dirty="0" smtClean="0">
                <a:solidFill>
                  <a:schemeClr val="accent5">
                    <a:lumMod val="75000"/>
                  </a:schemeClr>
                </a:solidFill>
                <a:latin typeface="Century Gothic" panose="020B0502020202020204" pitchFamily="34" charset="0"/>
                <a:ea typeface="+mn-lt"/>
                <a:cs typeface="+mn-lt"/>
              </a:rPr>
              <a:t>Clinical data show benefit of prolonged infusions</a:t>
            </a:r>
            <a:endParaRPr lang="en-US" sz="2800" dirty="0">
              <a:solidFill>
                <a:schemeClr val="accent5">
                  <a:lumMod val="75000"/>
                </a:schemeClr>
              </a:solidFill>
              <a:latin typeface="Century Gothic" panose="020B0502020202020204" pitchFamily="34" charset="0"/>
              <a:ea typeface="Calibri"/>
              <a:cs typeface="Calibri"/>
            </a:endParaRPr>
          </a:p>
        </p:txBody>
      </p:sp>
      <p:pic>
        <p:nvPicPr>
          <p:cNvPr id="5" name="Picture 4"/>
          <p:cNvPicPr>
            <a:picLocks noChangeAspect="1"/>
          </p:cNvPicPr>
          <p:nvPr/>
        </p:nvPicPr>
        <p:blipFill>
          <a:blip r:embed="rId7"/>
          <a:stretch>
            <a:fillRect/>
          </a:stretch>
        </p:blipFill>
        <p:spPr>
          <a:xfrm>
            <a:off x="888382" y="2266007"/>
            <a:ext cx="3329384" cy="2926931"/>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553074226"/>
              </p:ext>
            </p:extLst>
          </p:nvPr>
        </p:nvGraphicFramePr>
        <p:xfrm>
          <a:off x="292604" y="5388121"/>
          <a:ext cx="4503762" cy="1053875"/>
        </p:xfrm>
        <a:graphic>
          <a:graphicData uri="http://schemas.openxmlformats.org/drawingml/2006/table">
            <a:tbl>
              <a:tblPr firstRow="1" bandRow="1">
                <a:tableStyleId>{93296810-A885-4BE3-A3E7-6D5BEEA58F35}</a:tableStyleId>
              </a:tblPr>
              <a:tblGrid>
                <a:gridCol w="994860">
                  <a:extLst>
                    <a:ext uri="{9D8B030D-6E8A-4147-A177-3AD203B41FA5}">
                      <a16:colId xmlns:a16="http://schemas.microsoft.com/office/drawing/2014/main" val="20000"/>
                    </a:ext>
                  </a:extLst>
                </a:gridCol>
                <a:gridCol w="1026540">
                  <a:extLst>
                    <a:ext uri="{9D8B030D-6E8A-4147-A177-3AD203B41FA5}">
                      <a16:colId xmlns:a16="http://schemas.microsoft.com/office/drawing/2014/main" val="20001"/>
                    </a:ext>
                  </a:extLst>
                </a:gridCol>
                <a:gridCol w="1138527">
                  <a:extLst>
                    <a:ext uri="{9D8B030D-6E8A-4147-A177-3AD203B41FA5}">
                      <a16:colId xmlns:a16="http://schemas.microsoft.com/office/drawing/2014/main" val="20002"/>
                    </a:ext>
                  </a:extLst>
                </a:gridCol>
                <a:gridCol w="1343835">
                  <a:extLst>
                    <a:ext uri="{9D8B030D-6E8A-4147-A177-3AD203B41FA5}">
                      <a16:colId xmlns:a16="http://schemas.microsoft.com/office/drawing/2014/main" val="20003"/>
                    </a:ext>
                  </a:extLst>
                </a:gridCol>
              </a:tblGrid>
              <a:tr h="624005">
                <a:tc>
                  <a:txBody>
                    <a:bodyPr/>
                    <a:lstStyle/>
                    <a:p>
                      <a:endParaRPr lang="en-US" sz="1300" dirty="0"/>
                    </a:p>
                  </a:txBody>
                  <a:tcPr marL="60960" marR="60960" marT="30480" marB="30480"/>
                </a:tc>
                <a:tc>
                  <a:txBody>
                    <a:bodyPr/>
                    <a:lstStyle/>
                    <a:p>
                      <a:r>
                        <a:rPr lang="en-US" sz="1300" dirty="0" smtClean="0"/>
                        <a:t>Continuous</a:t>
                      </a:r>
                      <a:r>
                        <a:rPr lang="en-US" sz="1300" baseline="0" dirty="0" smtClean="0"/>
                        <a:t> infusion</a:t>
                      </a:r>
                      <a:endParaRPr lang="en-US" sz="1300" dirty="0"/>
                    </a:p>
                  </a:txBody>
                  <a:tcPr marL="60960" marR="60960" marT="30480" marB="30480"/>
                </a:tc>
                <a:tc>
                  <a:txBody>
                    <a:bodyPr/>
                    <a:lstStyle/>
                    <a:p>
                      <a:r>
                        <a:rPr lang="en-US" sz="1300" dirty="0" smtClean="0"/>
                        <a:t>Intermittent infusion</a:t>
                      </a:r>
                      <a:endParaRPr lang="en-US" sz="1300" dirty="0"/>
                    </a:p>
                  </a:txBody>
                  <a:tcPr marL="60960" marR="60960" marT="30480" marB="30480"/>
                </a:tc>
                <a:tc>
                  <a:txBody>
                    <a:bodyPr/>
                    <a:lstStyle/>
                    <a:p>
                      <a:r>
                        <a:rPr lang="en-US" sz="1300" dirty="0" smtClean="0"/>
                        <a:t>Difference</a:t>
                      </a:r>
                      <a:r>
                        <a:rPr lang="en-US" sz="1300" baseline="0" dirty="0" smtClean="0"/>
                        <a:t> (95% CI)</a:t>
                      </a:r>
                      <a:endParaRPr lang="en-US" sz="1300" dirty="0"/>
                    </a:p>
                  </a:txBody>
                  <a:tcPr marL="60960" marR="60960" marT="30480" marB="30480"/>
                </a:tc>
                <a:extLst>
                  <a:ext uri="{0D108BD9-81ED-4DB2-BD59-A6C34878D82A}">
                    <a16:rowId xmlns:a16="http://schemas.microsoft.com/office/drawing/2014/main" val="10000"/>
                  </a:ext>
                </a:extLst>
              </a:tr>
              <a:tr h="429870">
                <a:tc>
                  <a:txBody>
                    <a:bodyPr/>
                    <a:lstStyle/>
                    <a:p>
                      <a:r>
                        <a:rPr lang="en-US" sz="1300" dirty="0" smtClean="0"/>
                        <a:t>Clinical Cure</a:t>
                      </a:r>
                      <a:endParaRPr lang="en-US" sz="1300" b="1" dirty="0"/>
                    </a:p>
                  </a:txBody>
                  <a:tcPr marL="60960" marR="60960" marT="30480" marB="30480"/>
                </a:tc>
                <a:tc>
                  <a:txBody>
                    <a:bodyPr/>
                    <a:lstStyle/>
                    <a:p>
                      <a:r>
                        <a:rPr lang="en-US" sz="1300" dirty="0" smtClean="0"/>
                        <a:t>55.7%</a:t>
                      </a:r>
                      <a:endParaRPr lang="en-US" sz="1300" dirty="0"/>
                    </a:p>
                  </a:txBody>
                  <a:tcPr marL="60960" marR="60960" marT="30480" marB="30480"/>
                </a:tc>
                <a:tc>
                  <a:txBody>
                    <a:bodyPr/>
                    <a:lstStyle/>
                    <a:p>
                      <a:r>
                        <a:rPr lang="en-US" sz="1300" dirty="0" smtClean="0"/>
                        <a:t>50.0%</a:t>
                      </a:r>
                      <a:endParaRPr lang="en-US" sz="1300" dirty="0"/>
                    </a:p>
                  </a:txBody>
                  <a:tcPr marL="60960" marR="60960" marT="30480" marB="30480"/>
                </a:tc>
                <a:tc>
                  <a:txBody>
                    <a:bodyPr/>
                    <a:lstStyle/>
                    <a:p>
                      <a:r>
                        <a:rPr lang="en-US" sz="1300" dirty="0" smtClean="0"/>
                        <a:t>5.7% (2.4-9.1%)</a:t>
                      </a:r>
                      <a:endParaRPr lang="en-US" sz="1300" b="1" dirty="0"/>
                    </a:p>
                  </a:txBody>
                  <a:tcPr marL="60960" marR="60960" marT="30480" marB="30480"/>
                </a:tc>
                <a:extLst>
                  <a:ext uri="{0D108BD9-81ED-4DB2-BD59-A6C34878D82A}">
                    <a16:rowId xmlns:a16="http://schemas.microsoft.com/office/drawing/2014/main" val="10001"/>
                  </a:ext>
                </a:extLst>
              </a:tr>
            </a:tbl>
          </a:graphicData>
        </a:graphic>
      </p:graphicFrame>
      <p:sp>
        <p:nvSpPr>
          <p:cNvPr id="13" name="Rectangle 12"/>
          <p:cNvSpPr/>
          <p:nvPr/>
        </p:nvSpPr>
        <p:spPr>
          <a:xfrm>
            <a:off x="5997945" y="6197674"/>
            <a:ext cx="6096000" cy="461665"/>
          </a:xfrm>
          <a:prstGeom prst="rect">
            <a:avLst/>
          </a:prstGeom>
        </p:spPr>
        <p:txBody>
          <a:bodyPr>
            <a:spAutoFit/>
          </a:bodyPr>
          <a:lstStyle/>
          <a:p>
            <a:pPr algn="r"/>
            <a:r>
              <a:rPr lang="en-US" sz="1200" dirty="0" err="1"/>
              <a:t>Dulhunty</a:t>
            </a:r>
            <a:r>
              <a:rPr lang="en-US" sz="1200" dirty="0"/>
              <a:t> JM, et al. </a:t>
            </a:r>
            <a:r>
              <a:rPr lang="en-US" sz="1200" i="1" dirty="0"/>
              <a:t>JAMA</a:t>
            </a:r>
            <a:r>
              <a:rPr lang="en-US" sz="1200" dirty="0"/>
              <a:t>. 2024;332(8):629-637. doi:10.1001/jama.2024.9779</a:t>
            </a:r>
          </a:p>
          <a:p>
            <a:pPr algn="r"/>
            <a:r>
              <a:rPr lang="en-US" sz="1200" dirty="0"/>
              <a:t>Abdul-Aziz MH et al. </a:t>
            </a:r>
            <a:r>
              <a:rPr lang="en-US" sz="1200" i="1" dirty="0"/>
              <a:t>JAMA.</a:t>
            </a:r>
            <a:r>
              <a:rPr lang="en-US" sz="1200" dirty="0"/>
              <a:t> 2024;332(8):638–648. doi:10.1001/jama.2024.9803</a:t>
            </a:r>
          </a:p>
        </p:txBody>
      </p:sp>
      <p:pic>
        <p:nvPicPr>
          <p:cNvPr id="14" name="Picture 13"/>
          <p:cNvPicPr>
            <a:picLocks noChangeAspect="1"/>
          </p:cNvPicPr>
          <p:nvPr/>
        </p:nvPicPr>
        <p:blipFill rotWithShape="1">
          <a:blip r:embed="rId8"/>
          <a:srcRect l="17388" t="30756" r="32836" b="51309"/>
          <a:stretch/>
        </p:blipFill>
        <p:spPr>
          <a:xfrm>
            <a:off x="264583" y="1121287"/>
            <a:ext cx="5294020" cy="1072983"/>
          </a:xfrm>
          <a:prstGeom prst="rect">
            <a:avLst/>
          </a:prstGeom>
        </p:spPr>
      </p:pic>
      <p:pic>
        <p:nvPicPr>
          <p:cNvPr id="15" name="Picture 14"/>
          <p:cNvPicPr>
            <a:picLocks noChangeAspect="1"/>
          </p:cNvPicPr>
          <p:nvPr/>
        </p:nvPicPr>
        <p:blipFill rotWithShape="1">
          <a:blip r:embed="rId9"/>
          <a:srcRect l="17324" t="31049" r="30916" b="50923"/>
          <a:stretch/>
        </p:blipFill>
        <p:spPr>
          <a:xfrm>
            <a:off x="5645020" y="1121288"/>
            <a:ext cx="6222287" cy="1219061"/>
          </a:xfrm>
          <a:prstGeom prst="rect">
            <a:avLst/>
          </a:prstGeom>
        </p:spPr>
      </p:pic>
      <p:grpSp>
        <p:nvGrpSpPr>
          <p:cNvPr id="8" name="Group 7"/>
          <p:cNvGrpSpPr>
            <a:grpSpLocks noChangeAspect="1"/>
          </p:cNvGrpSpPr>
          <p:nvPr/>
        </p:nvGrpSpPr>
        <p:grpSpPr>
          <a:xfrm>
            <a:off x="5741159" y="2365884"/>
            <a:ext cx="6352786" cy="1207429"/>
            <a:chOff x="7826720" y="4969041"/>
            <a:chExt cx="6312361" cy="1199746"/>
          </a:xfrm>
        </p:grpSpPr>
        <p:pic>
          <p:nvPicPr>
            <p:cNvPr id="6" name="Picture 5"/>
            <p:cNvPicPr>
              <a:picLocks noChangeAspect="1"/>
            </p:cNvPicPr>
            <p:nvPr/>
          </p:nvPicPr>
          <p:blipFill rotWithShape="1">
            <a:blip r:embed="rId10"/>
            <a:srcRect l="18507" t="52429" r="41915" b="42418"/>
            <a:stretch/>
          </p:blipFill>
          <p:spPr>
            <a:xfrm>
              <a:off x="7826720" y="5706518"/>
              <a:ext cx="6312361" cy="462269"/>
            </a:xfrm>
            <a:prstGeom prst="rect">
              <a:avLst/>
            </a:prstGeom>
            <a:ln>
              <a:noFill/>
            </a:ln>
          </p:spPr>
        </p:pic>
        <p:pic>
          <p:nvPicPr>
            <p:cNvPr id="20" name="Picture 19"/>
            <p:cNvPicPr>
              <a:picLocks noChangeAspect="1"/>
            </p:cNvPicPr>
            <p:nvPr/>
          </p:nvPicPr>
          <p:blipFill rotWithShape="1">
            <a:blip r:embed="rId10"/>
            <a:srcRect l="18507" t="39403" r="42685" b="52094"/>
            <a:stretch/>
          </p:blipFill>
          <p:spPr>
            <a:xfrm>
              <a:off x="7826722" y="4969041"/>
              <a:ext cx="6189530" cy="762848"/>
            </a:xfrm>
            <a:prstGeom prst="rect">
              <a:avLst/>
            </a:prstGeom>
            <a:ln>
              <a:noFill/>
            </a:ln>
          </p:spPr>
        </p:pic>
      </p:grpSp>
      <p:grpSp>
        <p:nvGrpSpPr>
          <p:cNvPr id="9" name="Group 8"/>
          <p:cNvGrpSpPr>
            <a:grpSpLocks noChangeAspect="1"/>
          </p:cNvGrpSpPr>
          <p:nvPr/>
        </p:nvGrpSpPr>
        <p:grpSpPr>
          <a:xfrm>
            <a:off x="6865339" y="4042018"/>
            <a:ext cx="4143912" cy="1289957"/>
            <a:chOff x="14134549" y="7477189"/>
            <a:chExt cx="3676736" cy="1144531"/>
          </a:xfrm>
        </p:grpSpPr>
        <p:pic>
          <p:nvPicPr>
            <p:cNvPr id="24" name="Picture 23"/>
            <p:cNvPicPr>
              <a:picLocks noChangeAspect="1"/>
            </p:cNvPicPr>
            <p:nvPr/>
          </p:nvPicPr>
          <p:blipFill rotWithShape="1">
            <a:blip r:embed="rId10"/>
            <a:srcRect l="58000" t="39403" r="18955" b="52094"/>
            <a:stretch/>
          </p:blipFill>
          <p:spPr>
            <a:xfrm>
              <a:off x="14134549" y="7477189"/>
              <a:ext cx="3675526" cy="762848"/>
            </a:xfrm>
            <a:prstGeom prst="rect">
              <a:avLst/>
            </a:prstGeom>
          </p:spPr>
        </p:pic>
        <p:pic>
          <p:nvPicPr>
            <p:cNvPr id="25" name="Picture 24"/>
            <p:cNvPicPr>
              <a:picLocks noChangeAspect="1"/>
            </p:cNvPicPr>
            <p:nvPr/>
          </p:nvPicPr>
          <p:blipFill rotWithShape="1">
            <a:blip r:embed="rId10"/>
            <a:srcRect l="60225" t="52429" r="18955" b="41979"/>
            <a:stretch/>
          </p:blipFill>
          <p:spPr>
            <a:xfrm>
              <a:off x="14490601" y="8120085"/>
              <a:ext cx="3320684" cy="501635"/>
            </a:xfrm>
            <a:prstGeom prst="rect">
              <a:avLst/>
            </a:prstGeom>
          </p:spPr>
        </p:pic>
      </p:grpSp>
      <p:sp>
        <p:nvSpPr>
          <p:cNvPr id="10" name="Rectangle 9"/>
          <p:cNvSpPr/>
          <p:nvPr/>
        </p:nvSpPr>
        <p:spPr>
          <a:xfrm>
            <a:off x="5741159" y="2484963"/>
            <a:ext cx="6222287" cy="1172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p:cNvSpPr/>
          <p:nvPr/>
        </p:nvSpPr>
        <p:spPr>
          <a:xfrm>
            <a:off x="6781511" y="3970353"/>
            <a:ext cx="4312692" cy="1431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08895192"/>
      </p:ext>
    </p:extLst>
  </p:cSld>
  <p:clrMapOvr>
    <a:masterClrMapping/>
  </p:clrMapOvr>
  <mc:AlternateContent xmlns:mc="http://schemas.openxmlformats.org/markup-compatibility/2006" xmlns:p14="http://schemas.microsoft.com/office/powerpoint/2010/main">
    <mc:Choice Requires="p14">
      <p:transition spd="slow" p14:dur="2000" advTm="27893"/>
    </mc:Choice>
    <mc:Fallback xmlns="">
      <p:transition spd="slow" advTm="2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854097514"/>
              </p:ext>
            </p:extLst>
          </p:nvPr>
        </p:nvGraphicFramePr>
        <p:xfrm>
          <a:off x="562841" y="2543636"/>
          <a:ext cx="11024758" cy="1968748"/>
        </p:xfrm>
        <a:graphic>
          <a:graphicData uri="http://schemas.openxmlformats.org/drawingml/2006/table">
            <a:tbl>
              <a:tblPr firstRow="1" firstCol="1" bandRow="1">
                <a:tableStyleId>{2D5ABB26-0587-4C30-8999-92F81FD0307C}</a:tableStyleId>
              </a:tblPr>
              <a:tblGrid>
                <a:gridCol w="5512379">
                  <a:extLst>
                    <a:ext uri="{9D8B030D-6E8A-4147-A177-3AD203B41FA5}">
                      <a16:colId xmlns:a16="http://schemas.microsoft.com/office/drawing/2014/main" val="1116959718"/>
                    </a:ext>
                  </a:extLst>
                </a:gridCol>
                <a:gridCol w="5512379">
                  <a:extLst>
                    <a:ext uri="{9D8B030D-6E8A-4147-A177-3AD203B41FA5}">
                      <a16:colId xmlns:a16="http://schemas.microsoft.com/office/drawing/2014/main" val="2832862087"/>
                    </a:ext>
                  </a:extLst>
                </a:gridCol>
              </a:tblGrid>
              <a:tr h="422122">
                <a:tc>
                  <a:txBody>
                    <a:bodyPr/>
                    <a:lstStyle/>
                    <a:p>
                      <a:pPr marL="0" marR="0" algn="ctr">
                        <a:lnSpc>
                          <a:spcPct val="107000"/>
                        </a:lnSpc>
                        <a:spcBef>
                          <a:spcPts val="0"/>
                        </a:spcBef>
                        <a:spcAft>
                          <a:spcPts val="0"/>
                        </a:spcAft>
                      </a:pPr>
                      <a:r>
                        <a:rPr lang="en-US" sz="2800" b="1" u="none" dirty="0">
                          <a:effectLst/>
                        </a:rPr>
                        <a:t>Meropenem</a:t>
                      </a:r>
                      <a:endParaRPr lang="en-US" sz="28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tc>
                  <a:txBody>
                    <a:bodyPr/>
                    <a:lstStyle/>
                    <a:p>
                      <a:pPr marL="0" marR="0" algn="ctr">
                        <a:lnSpc>
                          <a:spcPct val="107000"/>
                        </a:lnSpc>
                        <a:spcBef>
                          <a:spcPts val="0"/>
                        </a:spcBef>
                        <a:spcAft>
                          <a:spcPts val="0"/>
                        </a:spcAft>
                      </a:pPr>
                      <a:r>
                        <a:rPr lang="en-US" sz="2800" b="1" u="none" dirty="0">
                          <a:effectLst/>
                        </a:rPr>
                        <a:t>Piperacillin-</a:t>
                      </a:r>
                      <a:r>
                        <a:rPr lang="en-US" sz="2800" b="1" u="none" dirty="0" err="1">
                          <a:effectLst/>
                        </a:rPr>
                        <a:t>Tazobactam</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39465108"/>
                  </a:ext>
                </a:extLst>
              </a:tr>
              <a:tr h="1532439">
                <a:tc>
                  <a:txBody>
                    <a:bodyPr/>
                    <a:lstStyle/>
                    <a:p>
                      <a:pPr marL="342900" marR="0" lvl="0" indent="-342900">
                        <a:spcBef>
                          <a:spcPts val="0"/>
                        </a:spcBef>
                        <a:spcAft>
                          <a:spcPts val="0"/>
                        </a:spcAft>
                        <a:buFont typeface="+mj-lt"/>
                        <a:buAutoNum type="arabicParenR"/>
                      </a:pPr>
                      <a:r>
                        <a:rPr lang="en-US" sz="2000" dirty="0">
                          <a:effectLst/>
                        </a:rPr>
                        <a:t>Initial dose: 1g x1 over 30 minutes</a:t>
                      </a:r>
                    </a:p>
                    <a:p>
                      <a:pPr marL="342900" marR="0" lvl="0" indent="-342900">
                        <a:spcBef>
                          <a:spcPts val="0"/>
                        </a:spcBef>
                        <a:spcAft>
                          <a:spcPts val="0"/>
                        </a:spcAft>
                        <a:buFont typeface="+mj-lt"/>
                        <a:buAutoNum type="arabicParenR"/>
                      </a:pPr>
                      <a:r>
                        <a:rPr lang="en-US" sz="2000" dirty="0">
                          <a:effectLst/>
                        </a:rPr>
                        <a:t>Subsequent doses: 1g IV Q8H </a:t>
                      </a:r>
                      <a:r>
                        <a:rPr lang="en-US" sz="2000" b="1" dirty="0">
                          <a:solidFill>
                            <a:schemeClr val="accent5">
                              <a:lumMod val="75000"/>
                            </a:schemeClr>
                          </a:solidFill>
                          <a:effectLst/>
                        </a:rPr>
                        <a:t>over 3 hours</a:t>
                      </a:r>
                      <a:r>
                        <a:rPr lang="en-US" sz="2000" dirty="0">
                          <a:effectLst/>
                        </a:rPr>
                        <a:t>, starting 4 hours after initial </a:t>
                      </a:r>
                      <a:r>
                        <a:rPr lang="en-US" sz="2000" dirty="0" smtClean="0">
                          <a:effectLst/>
                        </a:rPr>
                        <a:t>dose (interval adjusted for </a:t>
                      </a:r>
                      <a:r>
                        <a:rPr lang="en-US" sz="2000" dirty="0" err="1" smtClean="0">
                          <a:effectLst/>
                        </a:rPr>
                        <a:t>CrCl</a:t>
                      </a:r>
                      <a:r>
                        <a:rPr lang="en-US" sz="2000" dirty="0" smtClean="0">
                          <a:effectLst/>
                        </a:rPr>
                        <a:t>)</a:t>
                      </a:r>
                      <a:endParaRPr lang="en-US" sz="2000" dirty="0">
                        <a:effectLst/>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tc>
                  <a:txBody>
                    <a:bodyPr/>
                    <a:lstStyle/>
                    <a:p>
                      <a:pPr marL="342900" marR="0" lvl="0" indent="-342900">
                        <a:spcBef>
                          <a:spcPts val="0"/>
                        </a:spcBef>
                        <a:spcAft>
                          <a:spcPts val="0"/>
                        </a:spcAft>
                        <a:buFont typeface="Times New Roman" panose="02020603050405020304" pitchFamily="18" charset="0"/>
                        <a:buAutoNum type="arabicParenR"/>
                      </a:pPr>
                      <a:r>
                        <a:rPr lang="en-US" sz="2000" dirty="0">
                          <a:effectLst/>
                        </a:rPr>
                        <a:t>Initial dose: 4.5g x1 over 30 minutes</a:t>
                      </a:r>
                    </a:p>
                    <a:p>
                      <a:pPr marL="342900" marR="0" lvl="0" indent="-342900">
                        <a:spcBef>
                          <a:spcPts val="0"/>
                        </a:spcBef>
                        <a:spcAft>
                          <a:spcPts val="0"/>
                        </a:spcAft>
                        <a:buFont typeface="Times New Roman" panose="02020603050405020304" pitchFamily="18" charset="0"/>
                        <a:buAutoNum type="arabicParenR"/>
                      </a:pPr>
                      <a:r>
                        <a:rPr lang="en-US" sz="2000" dirty="0">
                          <a:effectLst/>
                        </a:rPr>
                        <a:t>Subsequent doses: 4.5g IV Q6H </a:t>
                      </a:r>
                      <a:r>
                        <a:rPr lang="en-US" sz="2000" b="1" dirty="0">
                          <a:solidFill>
                            <a:schemeClr val="accent5">
                              <a:lumMod val="75000"/>
                            </a:schemeClr>
                          </a:solidFill>
                          <a:effectLst/>
                        </a:rPr>
                        <a:t>over 3 hours</a:t>
                      </a:r>
                      <a:r>
                        <a:rPr lang="en-US" sz="2000" dirty="0">
                          <a:effectLst/>
                        </a:rPr>
                        <a:t>, starting 3 hours after initial dose (interval adjusted for </a:t>
                      </a:r>
                      <a:r>
                        <a:rPr lang="en-US" sz="2000" dirty="0" err="1">
                          <a:effectLst/>
                        </a:rPr>
                        <a:t>CrCl</a:t>
                      </a:r>
                      <a:r>
                        <a:rPr lang="en-US" sz="2000" dirty="0" smtClean="0">
                          <a:effectLst/>
                        </a:rPr>
                        <a:t>)</a:t>
                      </a:r>
                      <a:endParaRPr lang="en-US" sz="2000" dirty="0">
                        <a:effectLst/>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370308657"/>
                  </a:ext>
                </a:extLst>
              </a:tr>
            </a:tbl>
          </a:graphicData>
        </a:graphic>
      </p:graphicFrame>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122236"/>
            <a:ext cx="10515600" cy="5635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What is my role?</a:t>
            </a:r>
            <a:endParaRPr lang="en-US" sz="2800" b="1" dirty="0">
              <a:solidFill>
                <a:schemeClr val="accent5">
                  <a:lumMod val="75000"/>
                </a:schemeClr>
              </a:solidFill>
              <a:latin typeface="Century Gothic"/>
            </a:endParaRPr>
          </a:p>
        </p:txBody>
      </p:sp>
      <p:sp>
        <p:nvSpPr>
          <p:cNvPr id="7" name="Rectangle 6"/>
          <p:cNvSpPr/>
          <p:nvPr/>
        </p:nvSpPr>
        <p:spPr>
          <a:xfrm>
            <a:off x="710046" y="731526"/>
            <a:ext cx="10418618" cy="1723549"/>
          </a:xfrm>
          <a:prstGeom prst="rect">
            <a:avLst/>
          </a:prstGeom>
        </p:spPr>
        <p:txBody>
          <a:bodyPr wrap="square">
            <a:spAutoFit/>
          </a:bodyPr>
          <a:lstStyle/>
          <a:p>
            <a:pPr fontAlgn="base">
              <a:buFont typeface="Wingdings" panose="05000000000000000000" pitchFamily="2" charset="2"/>
              <a:buChar char="ü"/>
            </a:pPr>
            <a:r>
              <a:rPr lang="en-CA" sz="2400" dirty="0" smtClean="0"/>
              <a:t> The </a:t>
            </a:r>
            <a:r>
              <a:rPr lang="en-CA" sz="2400" dirty="0"/>
              <a:t>standard infusion time </a:t>
            </a:r>
            <a:r>
              <a:rPr lang="en-CA" sz="2400" dirty="0" smtClean="0"/>
              <a:t>for meropenem and </a:t>
            </a:r>
            <a:r>
              <a:rPr lang="en-CA" sz="2400" dirty="0"/>
              <a:t>piperacillin-tazobactam </a:t>
            </a:r>
            <a:r>
              <a:rPr lang="en-CA" sz="2400" b="1" dirty="0" smtClean="0"/>
              <a:t>for </a:t>
            </a:r>
            <a:r>
              <a:rPr lang="en-CA" sz="2400" b="1" dirty="0"/>
              <a:t>all </a:t>
            </a:r>
            <a:r>
              <a:rPr lang="en-CA" sz="2400" b="1" dirty="0" smtClean="0"/>
              <a:t>inpatients</a:t>
            </a:r>
            <a:r>
              <a:rPr lang="en-CA" sz="2400" dirty="0" smtClean="0"/>
              <a:t> will </a:t>
            </a:r>
            <a:r>
              <a:rPr lang="en-US" sz="2400" dirty="0" smtClean="0"/>
              <a:t>be</a:t>
            </a:r>
            <a:r>
              <a:rPr lang="en-US" sz="2400" b="1" dirty="0" smtClean="0"/>
              <a:t> </a:t>
            </a:r>
            <a:r>
              <a:rPr lang="en-US" sz="2400" b="1" dirty="0"/>
              <a:t>3 hours (extended infusion)</a:t>
            </a:r>
            <a:r>
              <a:rPr lang="en-US" sz="2400" dirty="0"/>
              <a:t> instead of the traditional 30-minute infusion </a:t>
            </a:r>
            <a:r>
              <a:rPr lang="en-US" sz="2400" dirty="0" smtClean="0"/>
              <a:t>(usual renal dose adjustments apply)</a:t>
            </a:r>
          </a:p>
          <a:p>
            <a:pPr fontAlgn="base">
              <a:spcBef>
                <a:spcPts val="1200"/>
              </a:spcBef>
              <a:buFont typeface="Wingdings" panose="05000000000000000000" pitchFamily="2" charset="2"/>
              <a:buChar char="ü"/>
            </a:pPr>
            <a:r>
              <a:rPr lang="en-US" sz="2400" dirty="0" smtClean="0"/>
              <a:t> Enter </a:t>
            </a:r>
            <a:r>
              <a:rPr lang="en-US" sz="2400" dirty="0"/>
              <a:t>orders via the </a:t>
            </a:r>
            <a:r>
              <a:rPr lang="en-US" sz="2400" b="1" dirty="0"/>
              <a:t>new </a:t>
            </a:r>
            <a:r>
              <a:rPr lang="en-US" sz="2400" b="1" dirty="0" smtClean="0"/>
              <a:t>order </a:t>
            </a:r>
            <a:r>
              <a:rPr lang="en-US" sz="2400" b="1" dirty="0"/>
              <a:t>sets in </a:t>
            </a:r>
            <a:r>
              <a:rPr lang="en-US" sz="2400" b="1" dirty="0" err="1"/>
              <a:t>PowerChart</a:t>
            </a:r>
            <a:r>
              <a:rPr lang="en-US" sz="2400" b="1" dirty="0"/>
              <a:t> which contain</a:t>
            </a:r>
            <a:r>
              <a:rPr lang="en-US" sz="2400" b="1" dirty="0" smtClean="0"/>
              <a:t>:</a:t>
            </a:r>
            <a:endParaRPr lang="en-CA" sz="2400" b="1" dirty="0" smtClean="0"/>
          </a:p>
        </p:txBody>
      </p:sp>
      <p:grpSp>
        <p:nvGrpSpPr>
          <p:cNvPr id="8" name="Group 7"/>
          <p:cNvGrpSpPr>
            <a:grpSpLocks noChangeAspect="1"/>
          </p:cNvGrpSpPr>
          <p:nvPr/>
        </p:nvGrpSpPr>
        <p:grpSpPr>
          <a:xfrm>
            <a:off x="405678" y="4710778"/>
            <a:ext cx="11442990" cy="1882046"/>
            <a:chOff x="1323833" y="3295198"/>
            <a:chExt cx="15978021" cy="2627930"/>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11217"/>
            <a:stretch/>
          </p:blipFill>
          <p:spPr>
            <a:xfrm>
              <a:off x="1506014" y="4034651"/>
              <a:ext cx="15795840" cy="1888477"/>
            </a:xfrm>
            <a:prstGeom prst="rect">
              <a:avLst/>
            </a:prstGeom>
          </p:spPr>
        </p:pic>
        <p:sp>
          <p:nvSpPr>
            <p:cNvPr id="10" name="TextBox 9"/>
            <p:cNvSpPr txBox="1"/>
            <p:nvPr/>
          </p:nvSpPr>
          <p:spPr>
            <a:xfrm>
              <a:off x="1323833" y="3295198"/>
              <a:ext cx="941696" cy="902482"/>
            </a:xfrm>
            <a:prstGeom prst="rect">
              <a:avLst/>
            </a:prstGeom>
            <a:noFill/>
          </p:spPr>
          <p:txBody>
            <a:bodyPr wrap="square" rtlCol="0">
              <a:spAutoFit/>
            </a:bodyPr>
            <a:lstStyle/>
            <a:p>
              <a:pPr algn="ctr"/>
              <a:r>
                <a:rPr lang="en-US" sz="1200" dirty="0" smtClean="0"/>
                <a:t>Initial dose </a:t>
              </a:r>
              <a:r>
                <a:rPr lang="en-US" sz="1200" dirty="0"/>
                <a:t>30m</a:t>
              </a:r>
            </a:p>
          </p:txBody>
        </p:sp>
        <p:sp>
          <p:nvSpPr>
            <p:cNvPr id="11" name="TextBox 10"/>
            <p:cNvSpPr txBox="1"/>
            <p:nvPr/>
          </p:nvSpPr>
          <p:spPr>
            <a:xfrm>
              <a:off x="2224591" y="3336142"/>
              <a:ext cx="8679977" cy="415499"/>
            </a:xfrm>
            <a:prstGeom prst="rect">
              <a:avLst/>
            </a:prstGeom>
            <a:noFill/>
          </p:spPr>
          <p:txBody>
            <a:bodyPr wrap="square" rtlCol="0">
              <a:spAutoFit/>
            </a:bodyPr>
            <a:lstStyle/>
            <a:p>
              <a:pPr algn="ctr"/>
              <a:r>
                <a:rPr lang="en-US" sz="1200" dirty="0"/>
                <a:t>Extended infusions 3h</a:t>
              </a:r>
            </a:p>
          </p:txBody>
        </p:sp>
        <p:sp>
          <p:nvSpPr>
            <p:cNvPr id="12" name="Left Brace 11"/>
            <p:cNvSpPr/>
            <p:nvPr/>
          </p:nvSpPr>
          <p:spPr>
            <a:xfrm rot="5400000">
              <a:off x="6395220" y="-408927"/>
              <a:ext cx="338720" cy="86799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3" name="TextBox 12"/>
            <p:cNvSpPr txBox="1"/>
            <p:nvPr/>
          </p:nvSpPr>
          <p:spPr>
            <a:xfrm>
              <a:off x="10292692" y="3336142"/>
              <a:ext cx="1330457" cy="692498"/>
            </a:xfrm>
            <a:prstGeom prst="rect">
              <a:avLst/>
            </a:prstGeom>
            <a:noFill/>
          </p:spPr>
          <p:txBody>
            <a:bodyPr wrap="square" rtlCol="0">
              <a:spAutoFit/>
            </a:bodyPr>
            <a:lstStyle/>
            <a:p>
              <a:pPr algn="ctr"/>
              <a:r>
                <a:rPr lang="en-US" sz="1200" dirty="0"/>
                <a:t>Re-evaluate</a:t>
              </a:r>
            </a:p>
          </p:txBody>
        </p:sp>
        <p:cxnSp>
          <p:nvCxnSpPr>
            <p:cNvPr id="14" name="Straight Arrow Connector 13"/>
            <p:cNvCxnSpPr>
              <a:stCxn id="13" idx="2"/>
            </p:cNvCxnSpPr>
            <p:nvPr/>
          </p:nvCxnSpPr>
          <p:spPr>
            <a:xfrm>
              <a:off x="10957921" y="3705474"/>
              <a:ext cx="1238" cy="394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12512" y="3339091"/>
              <a:ext cx="5938007" cy="415499"/>
            </a:xfrm>
            <a:prstGeom prst="rect">
              <a:avLst/>
            </a:prstGeom>
            <a:noFill/>
          </p:spPr>
          <p:txBody>
            <a:bodyPr wrap="square" rtlCol="0">
              <a:spAutoFit/>
            </a:bodyPr>
            <a:lstStyle/>
            <a:p>
              <a:pPr algn="ctr"/>
              <a:r>
                <a:rPr lang="en-US" sz="1200" dirty="0"/>
                <a:t>Potential de-escalation</a:t>
              </a:r>
            </a:p>
          </p:txBody>
        </p:sp>
        <p:sp>
          <p:nvSpPr>
            <p:cNvPr id="16" name="Left Brace 15"/>
            <p:cNvSpPr/>
            <p:nvPr/>
          </p:nvSpPr>
          <p:spPr>
            <a:xfrm rot="5400000">
              <a:off x="13812155" y="965007"/>
              <a:ext cx="338720" cy="59380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16159982"/>
      </p:ext>
    </p:extLst>
  </p:cSld>
  <p:clrMapOvr>
    <a:masterClrMapping/>
  </p:clrMapOvr>
  <mc:AlternateContent xmlns:mc="http://schemas.openxmlformats.org/markup-compatibility/2006" xmlns:p14="http://schemas.microsoft.com/office/powerpoint/2010/main">
    <mc:Choice Requires="p14">
      <p:transition spd="slow" p14:dur="2000" advTm="47027"/>
    </mc:Choice>
    <mc:Fallback xmlns="">
      <p:transition spd="slow" advTm="47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228600"/>
            <a:ext cx="10515600" cy="457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What will this look like in </a:t>
            </a:r>
            <a:r>
              <a:rPr lang="en-US" sz="2800" b="1" dirty="0" err="1" smtClean="0">
                <a:solidFill>
                  <a:schemeClr val="accent5">
                    <a:lumMod val="75000"/>
                  </a:schemeClr>
                </a:solidFill>
                <a:latin typeface="Century Gothic"/>
              </a:rPr>
              <a:t>PowerChart</a:t>
            </a:r>
            <a:r>
              <a:rPr lang="en-US" sz="2800" b="1" dirty="0" smtClean="0">
                <a:solidFill>
                  <a:schemeClr val="accent5">
                    <a:lumMod val="75000"/>
                  </a:schemeClr>
                </a:solidFill>
                <a:latin typeface="Century Gothic"/>
              </a:rPr>
              <a:t>?</a:t>
            </a:r>
            <a:endParaRPr lang="en-US" sz="2800" b="1" dirty="0">
              <a:solidFill>
                <a:schemeClr val="accent5">
                  <a:lumMod val="75000"/>
                </a:schemeClr>
              </a:solidFill>
              <a:latin typeface="Century Gothic"/>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85800"/>
            <a:ext cx="10515600" cy="6093846"/>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53320244"/>
      </p:ext>
    </p:extLst>
  </p:cSld>
  <p:clrMapOvr>
    <a:masterClrMapping/>
  </p:clrMapOvr>
  <mc:AlternateContent xmlns:mc="http://schemas.openxmlformats.org/markup-compatibility/2006" xmlns:p14="http://schemas.microsoft.com/office/powerpoint/2010/main">
    <mc:Choice Requires="p14">
      <p:transition spd="slow" p14:dur="2000" advTm="16856"/>
    </mc:Choice>
    <mc:Fallback xmlns="">
      <p:transition spd="slow" advTm="16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BF37-0861-8C3E-190E-0C705097ED7B}"/>
              </a:ext>
            </a:extLst>
          </p:cNvPr>
          <p:cNvSpPr>
            <a:spLocks noGrp="1"/>
          </p:cNvSpPr>
          <p:nvPr>
            <p:ph type="title"/>
          </p:nvPr>
        </p:nvSpPr>
        <p:spPr>
          <a:xfrm>
            <a:off x="838200" y="122236"/>
            <a:ext cx="10515600" cy="563564"/>
          </a:xfrm>
        </p:spPr>
        <p:txBody>
          <a:bodyPr>
            <a:normAutofit/>
          </a:bodyPr>
          <a:lstStyle/>
          <a:p>
            <a:pPr algn="ctr"/>
            <a:r>
              <a:rPr lang="en-US" sz="2800" b="1" dirty="0" smtClean="0">
                <a:solidFill>
                  <a:schemeClr val="accent5">
                    <a:lumMod val="75000"/>
                  </a:schemeClr>
                </a:solidFill>
                <a:latin typeface="Century Gothic"/>
              </a:rPr>
              <a:t>How to de-escalate therapy</a:t>
            </a:r>
            <a:endParaRPr lang="en-US" sz="2800" b="1" dirty="0">
              <a:solidFill>
                <a:schemeClr val="accent5">
                  <a:lumMod val="75000"/>
                </a:schemeClr>
              </a:solidFill>
              <a:latin typeface="Century Gothic"/>
            </a:endParaRPr>
          </a:p>
        </p:txBody>
      </p:sp>
      <p:sp>
        <p:nvSpPr>
          <p:cNvPr id="3" name="Content Placeholder 2">
            <a:extLst>
              <a:ext uri="{FF2B5EF4-FFF2-40B4-BE49-F238E27FC236}">
                <a16:creationId xmlns:a16="http://schemas.microsoft.com/office/drawing/2014/main" id="{77154771-469C-D1B0-ADE9-579EF087C5AA}"/>
              </a:ext>
            </a:extLst>
          </p:cNvPr>
          <p:cNvSpPr>
            <a:spLocks noGrp="1"/>
          </p:cNvSpPr>
          <p:nvPr>
            <p:ph idx="1"/>
          </p:nvPr>
        </p:nvSpPr>
        <p:spPr>
          <a:xfrm>
            <a:off x="392502" y="1121135"/>
            <a:ext cx="11291977" cy="1632456"/>
          </a:xfrm>
        </p:spPr>
        <p:txBody>
          <a:bodyPr vert="horz" lIns="91440" tIns="45720" rIns="91440" bIns="45720" rtlCol="0" anchor="t">
            <a:normAutofit/>
          </a:bodyPr>
          <a:lstStyle/>
          <a:p>
            <a:pPr>
              <a:spcBef>
                <a:spcPts val="1200"/>
              </a:spcBef>
            </a:pPr>
            <a:r>
              <a:rPr lang="en-US" sz="2400" dirty="0"/>
              <a:t>Please </a:t>
            </a:r>
            <a:r>
              <a:rPr lang="en-US" sz="2400" dirty="0" smtClean="0"/>
              <a:t>use </a:t>
            </a:r>
            <a:r>
              <a:rPr lang="en-US" sz="2400" dirty="0"/>
              <a:t>our </a:t>
            </a:r>
            <a:r>
              <a:rPr lang="en-US" sz="2400" b="1" dirty="0"/>
              <a:t>“De-escalation Guide</a:t>
            </a:r>
            <a:r>
              <a:rPr lang="en-US" sz="2400" b="1" dirty="0" smtClean="0"/>
              <a:t>” </a:t>
            </a:r>
            <a:r>
              <a:rPr lang="en-US" sz="2400" dirty="0" smtClean="0"/>
              <a:t>and flow chart on next slide.</a:t>
            </a:r>
          </a:p>
          <a:p>
            <a:pPr>
              <a:spcBef>
                <a:spcPts val="1200"/>
              </a:spcBef>
            </a:pPr>
            <a:endParaRPr lang="en-US" sz="2400" dirty="0" smtClean="0"/>
          </a:p>
          <a:p>
            <a:pPr>
              <a:spcBef>
                <a:spcPts val="1200"/>
              </a:spcBef>
            </a:pPr>
            <a:r>
              <a:rPr lang="en-US" sz="2400" dirty="0" smtClean="0"/>
              <a:t>To </a:t>
            </a:r>
            <a:r>
              <a:rPr lang="en-US" sz="2400" dirty="0"/>
              <a:t>shorten infusion time to </a:t>
            </a:r>
            <a:r>
              <a:rPr lang="en-US" sz="2400" dirty="0" smtClean="0"/>
              <a:t>30 min, </a:t>
            </a:r>
            <a:r>
              <a:rPr lang="en-US" sz="2400" dirty="0"/>
              <a:t>use </a:t>
            </a:r>
            <a:r>
              <a:rPr lang="en-US" sz="2400" b="1" dirty="0"/>
              <a:t>“Cancel/Re-order”</a:t>
            </a:r>
            <a:r>
              <a:rPr lang="en-US" sz="2400" dirty="0"/>
              <a:t> in </a:t>
            </a:r>
            <a:r>
              <a:rPr lang="en-US" sz="2400" dirty="0" err="1"/>
              <a:t>PowerChart</a:t>
            </a:r>
            <a:r>
              <a:rPr lang="en-US" sz="2400" dirty="0"/>
              <a:t>: </a:t>
            </a:r>
          </a:p>
        </p:txBody>
      </p:sp>
      <p:sp>
        <p:nvSpPr>
          <p:cNvPr id="4" name="Text Box 10"/>
          <p:cNvSpPr txBox="1">
            <a:spLocks noChangeArrowheads="1"/>
          </p:cNvSpPr>
          <p:nvPr/>
        </p:nvSpPr>
        <p:spPr bwMode="auto">
          <a:xfrm>
            <a:off x="8556004" y="2769804"/>
            <a:ext cx="3445496" cy="2866274"/>
          </a:xfrm>
          <a:prstGeom prst="rect">
            <a:avLst/>
          </a:prstGeom>
          <a:solidFill>
            <a:srgbClr val="FFFFFF"/>
          </a:solidFill>
          <a:ln w="28575">
            <a:solidFill>
              <a:srgbClr val="902424"/>
            </a:solid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Remember to: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1.</a:t>
            </a:r>
            <a:r>
              <a:rPr lang="en-US" dirty="0">
                <a:effectLst/>
                <a:latin typeface="Calibri" panose="020F0502020204030204" pitchFamily="34" charset="0"/>
                <a:ea typeface="Calibri" panose="020F0502020204030204" pitchFamily="34" charset="0"/>
                <a:cs typeface="Calibri" panose="020F0502020204030204" pitchFamily="34" charset="0"/>
              </a:rPr>
              <a:t> Change infuse over from 3 to 30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2.</a:t>
            </a:r>
            <a:r>
              <a:rPr lang="en-US"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Change unit from </a:t>
            </a:r>
            <a:r>
              <a:rPr lang="en-US" dirty="0" err="1">
                <a:effectLst/>
                <a:latin typeface="Calibri" panose="020F0502020204030204" pitchFamily="34" charset="0"/>
                <a:ea typeface="Calibri" panose="020F0502020204030204" pitchFamily="34" charset="0"/>
                <a:cs typeface="Calibri" panose="020F0502020204030204" pitchFamily="34" charset="0"/>
              </a:rPr>
              <a:t>hr</a:t>
            </a:r>
            <a:r>
              <a:rPr lang="en-US" dirty="0">
                <a:effectLst/>
                <a:latin typeface="Calibri" panose="020F0502020204030204" pitchFamily="34" charset="0"/>
                <a:ea typeface="Calibri" panose="020F0502020204030204" pitchFamily="34" charset="0"/>
                <a:cs typeface="Calibri" panose="020F0502020204030204" pitchFamily="34" charset="0"/>
              </a:rPr>
              <a:t> to min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3.</a:t>
            </a:r>
            <a:r>
              <a:rPr lang="en-US"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Remove MD NOTES comment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4.</a:t>
            </a:r>
            <a:r>
              <a:rPr lang="en-US"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Check timing of last dose on </a:t>
            </a:r>
            <a:r>
              <a:rPr lang="en-US" dirty="0" err="1">
                <a:effectLst/>
                <a:latin typeface="Calibri" panose="020F0502020204030204" pitchFamily="34" charset="0"/>
                <a:ea typeface="Calibri" panose="020F0502020204030204" pitchFamily="34" charset="0"/>
                <a:cs typeface="Calibri" panose="020F0502020204030204" pitchFamily="34" charset="0"/>
              </a:rPr>
              <a:t>eMAR</a:t>
            </a:r>
            <a:r>
              <a:rPr lang="en-US" dirty="0">
                <a:effectLst/>
                <a:latin typeface="Calibri" panose="020F0502020204030204" pitchFamily="34" charset="0"/>
                <a:ea typeface="Calibri" panose="020F0502020204030204" pitchFamily="34" charset="0"/>
                <a:cs typeface="Calibri" panose="020F0502020204030204" pitchFamily="34" charset="0"/>
              </a:rPr>
              <a:t> to ensure subsequent doses are scheduled at proper interval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rcRect r="18007"/>
          <a:stretch>
            <a:fillRect/>
          </a:stretch>
        </p:blipFill>
        <p:spPr bwMode="auto">
          <a:xfrm>
            <a:off x="392502" y="2778580"/>
            <a:ext cx="7909834" cy="2888673"/>
          </a:xfrm>
          <a:prstGeom prst="rect">
            <a:avLst/>
          </a:prstGeom>
          <a:noFill/>
          <a:ln w="9525" algn="ctr">
            <a:solidFill>
              <a:srgbClr val="000000"/>
            </a:solidFill>
            <a:round/>
            <a:headEnd/>
            <a:tailEnd/>
          </a:ln>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6799176"/>
      </p:ext>
    </p:extLst>
  </p:cSld>
  <p:clrMapOvr>
    <a:masterClrMapping/>
  </p:clrMapOvr>
  <mc:AlternateContent xmlns:mc="http://schemas.openxmlformats.org/markup-compatibility/2006" xmlns:p14="http://schemas.microsoft.com/office/powerpoint/2010/main">
    <mc:Choice Requires="p14">
      <p:transition spd="slow" p14:dur="2000" advTm="39766"/>
    </mc:Choice>
    <mc:Fallback xmlns="">
      <p:transition spd="slow" advTm="39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1179" y="0"/>
            <a:ext cx="1554480" cy="3898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Does the patient still need antibiotics?</a:t>
            </a:r>
            <a:endParaRPr lang="en-US" sz="1200" dirty="0"/>
          </a:p>
        </p:txBody>
      </p:sp>
      <p:sp>
        <p:nvSpPr>
          <p:cNvPr id="9" name="Rectangle 8"/>
          <p:cNvSpPr/>
          <p:nvPr/>
        </p:nvSpPr>
        <p:spPr>
          <a:xfrm>
            <a:off x="4865659" y="774900"/>
            <a:ext cx="1554480" cy="31508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Stop antibiotics.</a:t>
            </a:r>
            <a:endParaRPr lang="en-US" sz="1200" dirty="0"/>
          </a:p>
        </p:txBody>
      </p:sp>
      <p:sp>
        <p:nvSpPr>
          <p:cNvPr id="10" name="Rectangle 9"/>
          <p:cNvSpPr/>
          <p:nvPr/>
        </p:nvSpPr>
        <p:spPr>
          <a:xfrm>
            <a:off x="889686" y="774901"/>
            <a:ext cx="3113903" cy="315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Can the patient be switched to oral antibiotics?</a:t>
            </a:r>
            <a:endParaRPr lang="en-US" sz="1200" dirty="0"/>
          </a:p>
        </p:txBody>
      </p:sp>
      <p:cxnSp>
        <p:nvCxnSpPr>
          <p:cNvPr id="14" name="Elbow Connector 13"/>
          <p:cNvCxnSpPr>
            <a:stCxn id="6" idx="2"/>
            <a:endCxn id="9" idx="0"/>
          </p:cNvCxnSpPr>
          <p:nvPr/>
        </p:nvCxnSpPr>
        <p:spPr>
          <a:xfrm rot="16200000" flipH="1">
            <a:off x="4673157" y="-194842"/>
            <a:ext cx="385004" cy="155448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10" idx="0"/>
          </p:cNvCxnSpPr>
          <p:nvPr/>
        </p:nvCxnSpPr>
        <p:spPr>
          <a:xfrm rot="5400000">
            <a:off x="3075027" y="-238492"/>
            <a:ext cx="385005" cy="1641781"/>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665" y="1524599"/>
            <a:ext cx="2476272" cy="43600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Switch to appropriate oral antibiotic.</a:t>
            </a:r>
            <a:endParaRPr lang="en-US" sz="1200" dirty="0"/>
          </a:p>
        </p:txBody>
      </p:sp>
      <p:sp>
        <p:nvSpPr>
          <p:cNvPr id="18" name="Rectangle 17"/>
          <p:cNvSpPr/>
          <p:nvPr/>
        </p:nvSpPr>
        <p:spPr>
          <a:xfrm>
            <a:off x="2762985" y="1517303"/>
            <a:ext cx="2715177" cy="4360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Can the antibiotics be changed to a narrowed spectrum?</a:t>
            </a:r>
            <a:endParaRPr lang="en-US" sz="1200" dirty="0"/>
          </a:p>
        </p:txBody>
      </p:sp>
      <p:cxnSp>
        <p:nvCxnSpPr>
          <p:cNvPr id="22" name="Elbow Connector 21"/>
          <p:cNvCxnSpPr>
            <a:stCxn id="10" idx="2"/>
            <a:endCxn id="18" idx="0"/>
          </p:cNvCxnSpPr>
          <p:nvPr/>
        </p:nvCxnSpPr>
        <p:spPr>
          <a:xfrm rot="16200000" flipH="1">
            <a:off x="3069946" y="466674"/>
            <a:ext cx="427321" cy="1673936"/>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2"/>
            <a:endCxn id="17" idx="0"/>
          </p:cNvCxnSpPr>
          <p:nvPr/>
        </p:nvCxnSpPr>
        <p:spPr>
          <a:xfrm rot="5400000">
            <a:off x="1653912" y="731872"/>
            <a:ext cx="434617" cy="1150837"/>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56699" y="2402216"/>
            <a:ext cx="1554480" cy="293496"/>
          </a:xfrm>
          <a:prstGeom prst="rect">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Narrow antibiotics.</a:t>
            </a:r>
            <a:endParaRPr lang="en-US" sz="1200" dirty="0"/>
          </a:p>
        </p:txBody>
      </p:sp>
      <p:sp>
        <p:nvSpPr>
          <p:cNvPr id="26" name="Rectangle 25"/>
          <p:cNvSpPr/>
          <p:nvPr/>
        </p:nvSpPr>
        <p:spPr>
          <a:xfrm>
            <a:off x="3871784" y="2402216"/>
            <a:ext cx="3056238" cy="2934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patient clinically stable and improving? </a:t>
            </a:r>
            <a:endParaRPr lang="en-US" sz="1200" dirty="0"/>
          </a:p>
        </p:txBody>
      </p:sp>
      <p:cxnSp>
        <p:nvCxnSpPr>
          <p:cNvPr id="28" name="Elbow Connector 27"/>
          <p:cNvCxnSpPr>
            <a:stCxn id="18" idx="2"/>
            <a:endCxn id="26" idx="0"/>
          </p:cNvCxnSpPr>
          <p:nvPr/>
        </p:nvCxnSpPr>
        <p:spPr>
          <a:xfrm rot="16200000" flipH="1">
            <a:off x="4535785" y="1538097"/>
            <a:ext cx="448907" cy="1279329"/>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8" idx="2"/>
            <a:endCxn id="25" idx="0"/>
          </p:cNvCxnSpPr>
          <p:nvPr/>
        </p:nvCxnSpPr>
        <p:spPr>
          <a:xfrm rot="5400000">
            <a:off x="3102804" y="1384445"/>
            <a:ext cx="448907" cy="1586635"/>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311179" y="6309698"/>
            <a:ext cx="1554480" cy="54864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Continue extended  (3 hour) infusion.</a:t>
            </a:r>
            <a:endParaRPr lang="en-US" sz="1200" dirty="0"/>
          </a:p>
        </p:txBody>
      </p:sp>
      <p:sp>
        <p:nvSpPr>
          <p:cNvPr id="48" name="Rectangle 47"/>
          <p:cNvSpPr/>
          <p:nvPr/>
        </p:nvSpPr>
        <p:spPr>
          <a:xfrm>
            <a:off x="6451453" y="3225747"/>
            <a:ext cx="1554480" cy="3070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patient in ICU?</a:t>
            </a:r>
            <a:endParaRPr lang="en-US" sz="1200" dirty="0"/>
          </a:p>
        </p:txBody>
      </p:sp>
      <p:sp>
        <p:nvSpPr>
          <p:cNvPr id="51" name="Rectangle 50"/>
          <p:cNvSpPr/>
          <p:nvPr/>
        </p:nvSpPr>
        <p:spPr>
          <a:xfrm>
            <a:off x="4932396" y="5096610"/>
            <a:ext cx="4592594" cy="5857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targeted pathogen reporting </a:t>
            </a:r>
            <a:r>
              <a:rPr lang="en-US" sz="1200" b="1" u="sng" dirty="0" smtClean="0"/>
              <a:t>susceptible dose-dependent (SDD)</a:t>
            </a:r>
            <a:r>
              <a:rPr lang="en-US" sz="1200" dirty="0" smtClean="0"/>
              <a:t> to piperacillin-</a:t>
            </a:r>
            <a:r>
              <a:rPr lang="en-US" sz="1200" dirty="0" err="1" smtClean="0"/>
              <a:t>tazobactam</a:t>
            </a:r>
            <a:r>
              <a:rPr lang="en-US" sz="1200" dirty="0" smtClean="0"/>
              <a:t>? </a:t>
            </a:r>
            <a:endParaRPr lang="en-US" sz="1200" dirty="0"/>
          </a:p>
        </p:txBody>
      </p:sp>
      <p:cxnSp>
        <p:nvCxnSpPr>
          <p:cNvPr id="53" name="Elbow Connector 52"/>
          <p:cNvCxnSpPr>
            <a:stCxn id="26" idx="2"/>
            <a:endCxn id="48" idx="0"/>
          </p:cNvCxnSpPr>
          <p:nvPr/>
        </p:nvCxnSpPr>
        <p:spPr>
          <a:xfrm rot="16200000" flipH="1">
            <a:off x="6049281" y="2046334"/>
            <a:ext cx="530035" cy="182879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8" idx="2"/>
            <a:endCxn id="52" idx="0"/>
          </p:cNvCxnSpPr>
          <p:nvPr/>
        </p:nvCxnSpPr>
        <p:spPr>
          <a:xfrm rot="16200000" flipH="1">
            <a:off x="7828143" y="2933332"/>
            <a:ext cx="533529" cy="173242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010273" y="6309171"/>
            <a:ext cx="1554480" cy="54864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Shorten to intermittent (30 min) infusion</a:t>
            </a:r>
            <a:endParaRPr lang="en-US" sz="1200" dirty="0"/>
          </a:p>
        </p:txBody>
      </p:sp>
      <p:cxnSp>
        <p:nvCxnSpPr>
          <p:cNvPr id="70" name="Elbow Connector 69"/>
          <p:cNvCxnSpPr>
            <a:stCxn id="51" idx="2"/>
            <a:endCxn id="68" idx="0"/>
          </p:cNvCxnSpPr>
          <p:nvPr/>
        </p:nvCxnSpPr>
        <p:spPr>
          <a:xfrm rot="16200000" flipH="1">
            <a:off x="8694684" y="4216341"/>
            <a:ext cx="626839" cy="355882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26" idx="2"/>
            <a:endCxn id="47" idx="0"/>
          </p:cNvCxnSpPr>
          <p:nvPr/>
        </p:nvCxnSpPr>
        <p:spPr>
          <a:xfrm rot="5400000">
            <a:off x="2937168" y="3846963"/>
            <a:ext cx="3613986" cy="1311484"/>
          </a:xfrm>
          <a:prstGeom prst="bentConnector3">
            <a:avLst>
              <a:gd name="adj1" fmla="val 7375"/>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8" idx="2"/>
            <a:endCxn id="47" idx="0"/>
          </p:cNvCxnSpPr>
          <p:nvPr/>
        </p:nvCxnSpPr>
        <p:spPr>
          <a:xfrm rot="5400000">
            <a:off x="4270098" y="3351103"/>
            <a:ext cx="2776916" cy="3140274"/>
          </a:xfrm>
          <a:prstGeom prst="bentConnector3">
            <a:avLst>
              <a:gd name="adj1" fmla="val 9654"/>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1" idx="2"/>
            <a:endCxn id="47" idx="0"/>
          </p:cNvCxnSpPr>
          <p:nvPr/>
        </p:nvCxnSpPr>
        <p:spPr>
          <a:xfrm rot="5400000">
            <a:off x="5344873" y="4425878"/>
            <a:ext cx="627366" cy="3140274"/>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446637" y="340284"/>
            <a:ext cx="386837" cy="276999"/>
          </a:xfrm>
          <a:prstGeom prst="rect">
            <a:avLst/>
          </a:prstGeom>
          <a:noFill/>
        </p:spPr>
        <p:txBody>
          <a:bodyPr wrap="none" rtlCol="0">
            <a:spAutoFit/>
          </a:bodyPr>
          <a:lstStyle/>
          <a:p>
            <a:r>
              <a:rPr lang="en-US" sz="1200" dirty="0" smtClean="0"/>
              <a:t>Yes</a:t>
            </a:r>
            <a:endParaRPr lang="en-US" sz="1200" dirty="0"/>
          </a:p>
        </p:txBody>
      </p:sp>
      <p:sp>
        <p:nvSpPr>
          <p:cNvPr id="88" name="TextBox 87"/>
          <p:cNvSpPr txBox="1"/>
          <p:nvPr/>
        </p:nvSpPr>
        <p:spPr>
          <a:xfrm>
            <a:off x="5277093" y="342255"/>
            <a:ext cx="365806" cy="276999"/>
          </a:xfrm>
          <a:prstGeom prst="rect">
            <a:avLst/>
          </a:prstGeom>
          <a:noFill/>
        </p:spPr>
        <p:txBody>
          <a:bodyPr wrap="none" rtlCol="0">
            <a:spAutoFit/>
          </a:bodyPr>
          <a:lstStyle/>
          <a:p>
            <a:r>
              <a:rPr lang="en-US" sz="1200" dirty="0" smtClean="0"/>
              <a:t>No</a:t>
            </a:r>
            <a:endParaRPr lang="en-US" sz="1200" dirty="0"/>
          </a:p>
        </p:txBody>
      </p:sp>
      <p:sp>
        <p:nvSpPr>
          <p:cNvPr id="89" name="TextBox 88"/>
          <p:cNvSpPr txBox="1"/>
          <p:nvPr/>
        </p:nvSpPr>
        <p:spPr>
          <a:xfrm>
            <a:off x="1294168" y="1078856"/>
            <a:ext cx="386837" cy="276999"/>
          </a:xfrm>
          <a:prstGeom prst="rect">
            <a:avLst/>
          </a:prstGeom>
          <a:noFill/>
        </p:spPr>
        <p:txBody>
          <a:bodyPr wrap="none" rtlCol="0">
            <a:spAutoFit/>
          </a:bodyPr>
          <a:lstStyle/>
          <a:p>
            <a:r>
              <a:rPr lang="en-US" sz="1200" dirty="0" smtClean="0"/>
              <a:t>Yes</a:t>
            </a:r>
            <a:endParaRPr lang="en-US" sz="1200" dirty="0"/>
          </a:p>
        </p:txBody>
      </p:sp>
      <p:sp>
        <p:nvSpPr>
          <p:cNvPr id="90" name="TextBox 89"/>
          <p:cNvSpPr txBox="1"/>
          <p:nvPr/>
        </p:nvSpPr>
        <p:spPr>
          <a:xfrm>
            <a:off x="3753135" y="1078857"/>
            <a:ext cx="365806" cy="276999"/>
          </a:xfrm>
          <a:prstGeom prst="rect">
            <a:avLst/>
          </a:prstGeom>
          <a:noFill/>
        </p:spPr>
        <p:txBody>
          <a:bodyPr wrap="none" rtlCol="0">
            <a:spAutoFit/>
          </a:bodyPr>
          <a:lstStyle/>
          <a:p>
            <a:r>
              <a:rPr lang="en-US" sz="1200" dirty="0" smtClean="0"/>
              <a:t>No</a:t>
            </a:r>
            <a:endParaRPr lang="en-US" sz="1200" dirty="0"/>
          </a:p>
        </p:txBody>
      </p:sp>
      <p:sp>
        <p:nvSpPr>
          <p:cNvPr id="91" name="TextBox 90"/>
          <p:cNvSpPr txBox="1"/>
          <p:nvPr/>
        </p:nvSpPr>
        <p:spPr>
          <a:xfrm>
            <a:off x="2533937" y="1948635"/>
            <a:ext cx="386837" cy="276999"/>
          </a:xfrm>
          <a:prstGeom prst="rect">
            <a:avLst/>
          </a:prstGeom>
          <a:noFill/>
        </p:spPr>
        <p:txBody>
          <a:bodyPr wrap="none" rtlCol="0">
            <a:spAutoFit/>
          </a:bodyPr>
          <a:lstStyle/>
          <a:p>
            <a:r>
              <a:rPr lang="en-US" sz="1200" dirty="0" smtClean="0"/>
              <a:t>Yes</a:t>
            </a:r>
            <a:endParaRPr lang="en-US" sz="1200" dirty="0"/>
          </a:p>
        </p:txBody>
      </p:sp>
      <p:sp>
        <p:nvSpPr>
          <p:cNvPr id="92" name="TextBox 91"/>
          <p:cNvSpPr txBox="1"/>
          <p:nvPr/>
        </p:nvSpPr>
        <p:spPr>
          <a:xfrm>
            <a:off x="5034097" y="1948635"/>
            <a:ext cx="365806" cy="276999"/>
          </a:xfrm>
          <a:prstGeom prst="rect">
            <a:avLst/>
          </a:prstGeom>
          <a:noFill/>
        </p:spPr>
        <p:txBody>
          <a:bodyPr wrap="none" rtlCol="0">
            <a:spAutoFit/>
          </a:bodyPr>
          <a:lstStyle/>
          <a:p>
            <a:r>
              <a:rPr lang="en-US" sz="1200" dirty="0" smtClean="0"/>
              <a:t>No</a:t>
            </a:r>
            <a:endParaRPr lang="en-US" sz="1200" dirty="0"/>
          </a:p>
        </p:txBody>
      </p:sp>
      <p:sp>
        <p:nvSpPr>
          <p:cNvPr id="93" name="TextBox 92"/>
          <p:cNvSpPr txBox="1"/>
          <p:nvPr/>
        </p:nvSpPr>
        <p:spPr>
          <a:xfrm>
            <a:off x="4088418" y="2729521"/>
            <a:ext cx="365806" cy="276999"/>
          </a:xfrm>
          <a:prstGeom prst="rect">
            <a:avLst/>
          </a:prstGeom>
          <a:noFill/>
        </p:spPr>
        <p:txBody>
          <a:bodyPr wrap="none" rtlCol="0">
            <a:spAutoFit/>
          </a:bodyPr>
          <a:lstStyle/>
          <a:p>
            <a:r>
              <a:rPr lang="en-US" sz="1200" dirty="0" smtClean="0"/>
              <a:t>No</a:t>
            </a:r>
            <a:endParaRPr lang="en-US" sz="1200" dirty="0"/>
          </a:p>
        </p:txBody>
      </p:sp>
      <p:sp>
        <p:nvSpPr>
          <p:cNvPr id="94" name="TextBox 93"/>
          <p:cNvSpPr txBox="1"/>
          <p:nvPr/>
        </p:nvSpPr>
        <p:spPr>
          <a:xfrm>
            <a:off x="8595315" y="3563151"/>
            <a:ext cx="365806" cy="276999"/>
          </a:xfrm>
          <a:prstGeom prst="rect">
            <a:avLst/>
          </a:prstGeom>
          <a:noFill/>
        </p:spPr>
        <p:txBody>
          <a:bodyPr wrap="none" rtlCol="0">
            <a:spAutoFit/>
          </a:bodyPr>
          <a:lstStyle/>
          <a:p>
            <a:r>
              <a:rPr lang="en-US" sz="1200" dirty="0" smtClean="0"/>
              <a:t>No</a:t>
            </a:r>
            <a:endParaRPr lang="en-US" sz="1200" dirty="0"/>
          </a:p>
        </p:txBody>
      </p:sp>
      <p:sp>
        <p:nvSpPr>
          <p:cNvPr id="95" name="TextBox 94"/>
          <p:cNvSpPr txBox="1"/>
          <p:nvPr/>
        </p:nvSpPr>
        <p:spPr>
          <a:xfrm>
            <a:off x="4096611" y="5758483"/>
            <a:ext cx="386837" cy="276999"/>
          </a:xfrm>
          <a:prstGeom prst="rect">
            <a:avLst/>
          </a:prstGeom>
          <a:noFill/>
        </p:spPr>
        <p:txBody>
          <a:bodyPr wrap="none" rtlCol="0">
            <a:spAutoFit/>
          </a:bodyPr>
          <a:lstStyle/>
          <a:p>
            <a:r>
              <a:rPr lang="en-US" sz="1200" dirty="0" smtClean="0"/>
              <a:t>Yes</a:t>
            </a:r>
            <a:endParaRPr lang="en-US" sz="1200" dirty="0"/>
          </a:p>
        </p:txBody>
      </p:sp>
      <p:sp>
        <p:nvSpPr>
          <p:cNvPr id="96" name="TextBox 95"/>
          <p:cNvSpPr txBox="1"/>
          <p:nvPr/>
        </p:nvSpPr>
        <p:spPr>
          <a:xfrm>
            <a:off x="6841856" y="2732207"/>
            <a:ext cx="386837" cy="276999"/>
          </a:xfrm>
          <a:prstGeom prst="rect">
            <a:avLst/>
          </a:prstGeom>
          <a:noFill/>
        </p:spPr>
        <p:txBody>
          <a:bodyPr wrap="none" rtlCol="0">
            <a:spAutoFit/>
          </a:bodyPr>
          <a:lstStyle/>
          <a:p>
            <a:r>
              <a:rPr lang="en-US" sz="1200" dirty="0" smtClean="0"/>
              <a:t>Yes</a:t>
            </a:r>
            <a:endParaRPr lang="en-US" sz="1200" dirty="0"/>
          </a:p>
        </p:txBody>
      </p:sp>
      <p:sp>
        <p:nvSpPr>
          <p:cNvPr id="97" name="TextBox 96"/>
          <p:cNvSpPr txBox="1"/>
          <p:nvPr/>
        </p:nvSpPr>
        <p:spPr>
          <a:xfrm>
            <a:off x="4096612" y="3563152"/>
            <a:ext cx="386837" cy="276999"/>
          </a:xfrm>
          <a:prstGeom prst="rect">
            <a:avLst/>
          </a:prstGeom>
          <a:noFill/>
        </p:spPr>
        <p:txBody>
          <a:bodyPr wrap="none" rtlCol="0">
            <a:spAutoFit/>
          </a:bodyPr>
          <a:lstStyle/>
          <a:p>
            <a:r>
              <a:rPr lang="en-US" sz="1200" dirty="0" smtClean="0"/>
              <a:t>Yes</a:t>
            </a:r>
            <a:endParaRPr lang="en-US" sz="1200" dirty="0"/>
          </a:p>
        </p:txBody>
      </p:sp>
      <p:sp>
        <p:nvSpPr>
          <p:cNvPr id="98" name="TextBox 97"/>
          <p:cNvSpPr txBox="1"/>
          <p:nvPr/>
        </p:nvSpPr>
        <p:spPr>
          <a:xfrm>
            <a:off x="10417589" y="5758482"/>
            <a:ext cx="365806" cy="276999"/>
          </a:xfrm>
          <a:prstGeom prst="rect">
            <a:avLst/>
          </a:prstGeom>
          <a:noFill/>
        </p:spPr>
        <p:txBody>
          <a:bodyPr wrap="none" rtlCol="0">
            <a:spAutoFit/>
          </a:bodyPr>
          <a:lstStyle/>
          <a:p>
            <a:r>
              <a:rPr lang="en-US" sz="1200" dirty="0" smtClean="0"/>
              <a:t>No</a:t>
            </a:r>
            <a:endParaRPr lang="en-US" sz="1200" dirty="0"/>
          </a:p>
        </p:txBody>
      </p:sp>
      <p:sp>
        <p:nvSpPr>
          <p:cNvPr id="52" name="Rectangle 51"/>
          <p:cNvSpPr/>
          <p:nvPr/>
        </p:nvSpPr>
        <p:spPr>
          <a:xfrm>
            <a:off x="7315201" y="4066311"/>
            <a:ext cx="3291840" cy="3277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Are the patient’s infection site cultures negative ?</a:t>
            </a:r>
            <a:endParaRPr lang="en-US" sz="1200" dirty="0"/>
          </a:p>
        </p:txBody>
      </p:sp>
      <p:cxnSp>
        <p:nvCxnSpPr>
          <p:cNvPr id="128" name="Elbow Connector 127"/>
          <p:cNvCxnSpPr>
            <a:stCxn id="52" idx="2"/>
            <a:endCxn id="51" idx="0"/>
          </p:cNvCxnSpPr>
          <p:nvPr/>
        </p:nvCxnSpPr>
        <p:spPr>
          <a:xfrm rot="5400000">
            <a:off x="7743626" y="3879114"/>
            <a:ext cx="702563" cy="173242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228692" y="4502704"/>
            <a:ext cx="365806" cy="276999"/>
          </a:xfrm>
          <a:prstGeom prst="rect">
            <a:avLst/>
          </a:prstGeom>
          <a:noFill/>
        </p:spPr>
        <p:txBody>
          <a:bodyPr wrap="none" rtlCol="0">
            <a:spAutoFit/>
          </a:bodyPr>
          <a:lstStyle/>
          <a:p>
            <a:r>
              <a:rPr lang="en-US" sz="1200" dirty="0" smtClean="0"/>
              <a:t>No</a:t>
            </a:r>
            <a:endParaRPr lang="en-US" sz="1200" dirty="0"/>
          </a:p>
        </p:txBody>
      </p:sp>
      <p:cxnSp>
        <p:nvCxnSpPr>
          <p:cNvPr id="137" name="Elbow Connector 136"/>
          <p:cNvCxnSpPr>
            <a:endCxn id="68" idx="0"/>
          </p:cNvCxnSpPr>
          <p:nvPr/>
        </p:nvCxnSpPr>
        <p:spPr>
          <a:xfrm>
            <a:off x="8975123" y="4745328"/>
            <a:ext cx="1812390" cy="1563843"/>
          </a:xfrm>
          <a:prstGeom prst="bentConnector2">
            <a:avLst/>
          </a:prstGeom>
          <a:ln>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0396558" y="4502704"/>
            <a:ext cx="386837" cy="276999"/>
          </a:xfrm>
          <a:prstGeom prst="rect">
            <a:avLst/>
          </a:prstGeom>
          <a:noFill/>
        </p:spPr>
        <p:txBody>
          <a:bodyPr wrap="none" rtlCol="0">
            <a:spAutoFit/>
          </a:bodyPr>
          <a:lstStyle/>
          <a:p>
            <a:r>
              <a:rPr lang="en-US" sz="1200" dirty="0" smtClean="0"/>
              <a:t>Yes</a:t>
            </a:r>
            <a:endParaRPr lang="en-US" sz="1200" dirty="0"/>
          </a:p>
        </p:txBody>
      </p:sp>
      <p:sp>
        <p:nvSpPr>
          <p:cNvPr id="2" name="TextBox 1"/>
          <p:cNvSpPr txBox="1"/>
          <p:nvPr/>
        </p:nvSpPr>
        <p:spPr>
          <a:xfrm>
            <a:off x="7315201" y="352796"/>
            <a:ext cx="4337941" cy="1384995"/>
          </a:xfrm>
          <a:prstGeom prst="rect">
            <a:avLst/>
          </a:prstGeom>
          <a:noFill/>
        </p:spPr>
        <p:txBody>
          <a:bodyPr wrap="square" rtlCol="0">
            <a:spAutoFit/>
          </a:bodyPr>
          <a:lstStyle/>
          <a:p>
            <a:pPr algn="ctr"/>
            <a:r>
              <a:rPr lang="en-US" sz="2800" b="1" dirty="0" smtClean="0">
                <a:solidFill>
                  <a:schemeClr val="accent5">
                    <a:lumMod val="75000"/>
                  </a:schemeClr>
                </a:solidFill>
                <a:latin typeface="Century Gothic" panose="020B0502020202020204" pitchFamily="34" charset="0"/>
              </a:rPr>
              <a:t>At 48-72h, evaluate patient for de-escalation</a:t>
            </a:r>
            <a:endParaRPr lang="en-US" sz="2800" b="1" dirty="0">
              <a:solidFill>
                <a:schemeClr val="accent5">
                  <a:lumMod val="75000"/>
                </a:schemeClr>
              </a:solidFill>
              <a:latin typeface="Century Gothic" panose="020B050202020202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9166780"/>
      </p:ext>
    </p:extLst>
  </p:cSld>
  <p:clrMapOvr>
    <a:masterClrMapping/>
  </p:clrMapOvr>
  <mc:AlternateContent xmlns:mc="http://schemas.openxmlformats.org/markup-compatibility/2006" xmlns:p14="http://schemas.microsoft.com/office/powerpoint/2010/main">
    <mc:Choice Requires="p14">
      <p:transition spd="slow" p14:dur="2000" advTm="45328"/>
    </mc:Choice>
    <mc:Fallback xmlns="">
      <p:transition spd="slow" advTm="45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266153"/>
            <a:ext cx="10515600" cy="5635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Are there any exceptions for extended infusion protocols?</a:t>
            </a:r>
            <a:endParaRPr lang="en-US" sz="2800" b="1" dirty="0">
              <a:solidFill>
                <a:schemeClr val="accent5">
                  <a:lumMod val="75000"/>
                </a:schemeClr>
              </a:solidFill>
              <a:latin typeface="Century Gothic"/>
            </a:endParaRPr>
          </a:p>
        </p:txBody>
      </p:sp>
      <p:sp>
        <p:nvSpPr>
          <p:cNvPr id="7" name="Rectangle 6"/>
          <p:cNvSpPr/>
          <p:nvPr/>
        </p:nvSpPr>
        <p:spPr>
          <a:xfrm>
            <a:off x="675648" y="1231924"/>
            <a:ext cx="10840704" cy="4401205"/>
          </a:xfrm>
          <a:prstGeom prst="rect">
            <a:avLst/>
          </a:prstGeom>
        </p:spPr>
        <p:txBody>
          <a:bodyPr wrap="square">
            <a:spAutoFit/>
          </a:bodyPr>
          <a:lstStyle/>
          <a:p>
            <a:pPr marL="285750" lvl="0" indent="-285750">
              <a:spcAft>
                <a:spcPts val="1200"/>
              </a:spcAft>
              <a:buFont typeface="Wingdings" panose="05000000000000000000" pitchFamily="2" charset="2"/>
              <a:buChar char="ü"/>
            </a:pPr>
            <a:r>
              <a:rPr lang="en-CA" sz="2400" b="1" dirty="0" smtClean="0"/>
              <a:t>One-time </a:t>
            </a:r>
            <a:r>
              <a:rPr lang="en-CA" sz="2400" b="1" dirty="0"/>
              <a:t>doses </a:t>
            </a:r>
            <a:r>
              <a:rPr lang="en-CA" sz="2400" dirty="0"/>
              <a:t>for patients in specific hospital units </a:t>
            </a:r>
            <a:r>
              <a:rPr lang="en-CA" sz="2400" dirty="0" smtClean="0"/>
              <a:t>(e.g. OR) </a:t>
            </a:r>
            <a:r>
              <a:rPr lang="en-CA" sz="2400" dirty="0"/>
              <a:t>and in any emergent situations (including septic shock) </a:t>
            </a:r>
            <a:r>
              <a:rPr lang="en-CA" sz="2400" dirty="0" smtClean="0"/>
              <a:t>.</a:t>
            </a:r>
            <a:endParaRPr lang="en-US" sz="2400" dirty="0"/>
          </a:p>
          <a:p>
            <a:pPr marL="285750" lvl="0" indent="-285750">
              <a:spcAft>
                <a:spcPts val="1200"/>
              </a:spcAft>
              <a:buFont typeface="Wingdings" panose="05000000000000000000" pitchFamily="2" charset="2"/>
              <a:buChar char="ü"/>
            </a:pPr>
            <a:r>
              <a:rPr lang="en-CA" sz="2400" b="1" dirty="0" smtClean="0"/>
              <a:t>Central </a:t>
            </a:r>
            <a:r>
              <a:rPr lang="en-CA" sz="2400" b="1" dirty="0"/>
              <a:t>nervous system infections </a:t>
            </a:r>
            <a:r>
              <a:rPr lang="en-CA" sz="2400" dirty="0"/>
              <a:t>requiring </a:t>
            </a:r>
            <a:r>
              <a:rPr lang="en-CA" sz="2400" dirty="0" smtClean="0"/>
              <a:t>meropenem.</a:t>
            </a:r>
            <a:endParaRPr lang="en-US" sz="2400" dirty="0"/>
          </a:p>
          <a:p>
            <a:pPr marL="285750" lvl="0" indent="-285750">
              <a:spcAft>
                <a:spcPts val="1200"/>
              </a:spcAft>
              <a:buFont typeface="Wingdings" panose="05000000000000000000" pitchFamily="2" charset="2"/>
              <a:buChar char="ü"/>
            </a:pPr>
            <a:r>
              <a:rPr lang="en-CA" sz="2400" dirty="0" smtClean="0"/>
              <a:t>Medication </a:t>
            </a:r>
            <a:r>
              <a:rPr lang="en-CA" sz="2400" b="1" dirty="0"/>
              <a:t>scheduling and/or drug compatibility conflicts that cannot be resolved </a:t>
            </a:r>
            <a:r>
              <a:rPr lang="en-CA" sz="2400" dirty="0"/>
              <a:t>with available IV lines. </a:t>
            </a:r>
            <a:endParaRPr lang="en-US" sz="2400" dirty="0"/>
          </a:p>
          <a:p>
            <a:pPr marL="285750" lvl="0" indent="-285750">
              <a:spcAft>
                <a:spcPts val="1200"/>
              </a:spcAft>
              <a:buFont typeface="Wingdings" panose="05000000000000000000" pitchFamily="2" charset="2"/>
              <a:buChar char="ü"/>
            </a:pPr>
            <a:r>
              <a:rPr lang="en-CA" sz="2400" dirty="0" smtClean="0"/>
              <a:t>Patients </a:t>
            </a:r>
            <a:r>
              <a:rPr lang="en-CA" sz="2400" dirty="0"/>
              <a:t>with other medical interventions (e.g. </a:t>
            </a:r>
            <a:r>
              <a:rPr lang="en-CA" sz="2400" dirty="0" smtClean="0"/>
              <a:t>PT) </a:t>
            </a:r>
            <a:r>
              <a:rPr lang="en-CA" sz="2400" dirty="0"/>
              <a:t>that cannot be performed adequately during the IV infusion </a:t>
            </a:r>
            <a:r>
              <a:rPr lang="en-CA" sz="2400" u="sng" dirty="0"/>
              <a:t>AND only if</a:t>
            </a:r>
            <a:r>
              <a:rPr lang="en-CA" sz="2400" dirty="0"/>
              <a:t> administration times cannot be modified to accommodate the </a:t>
            </a:r>
            <a:r>
              <a:rPr lang="en-CA" sz="2400" dirty="0" smtClean="0"/>
              <a:t>intervention.</a:t>
            </a:r>
            <a:endParaRPr lang="en-US" sz="2400" dirty="0"/>
          </a:p>
          <a:p>
            <a:pPr marL="285750" lvl="0" indent="-285750">
              <a:spcAft>
                <a:spcPts val="1200"/>
              </a:spcAft>
              <a:buFont typeface="Wingdings" panose="05000000000000000000" pitchFamily="2" charset="2"/>
              <a:buChar char="ü"/>
            </a:pPr>
            <a:r>
              <a:rPr lang="en-CA" sz="2400" dirty="0" smtClean="0"/>
              <a:t>Consultation </a:t>
            </a:r>
            <a:r>
              <a:rPr lang="en-CA" sz="2400" dirty="0"/>
              <a:t>by Antimicrobial Stewardship or Infectious Disease consultant recommending the use of intermittent infusion protocol</a:t>
            </a:r>
            <a:r>
              <a:rPr lang="en-CA" sz="2400" dirty="0" smtClean="0"/>
              <a:t>.</a:t>
            </a:r>
            <a:endParaRPr lang="en-US" sz="24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08617379"/>
      </p:ext>
    </p:extLst>
  </p:cSld>
  <p:clrMapOvr>
    <a:masterClrMapping/>
  </p:clrMapOvr>
  <mc:AlternateContent xmlns:mc="http://schemas.openxmlformats.org/markup-compatibility/2006" xmlns:p14="http://schemas.microsoft.com/office/powerpoint/2010/main">
    <mc:Choice Requires="p14">
      <p:transition spd="slow" p14:dur="2000" advTm="44378"/>
    </mc:Choice>
    <mc:Fallback xmlns="">
      <p:transition spd="slow" advTm="44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09" y="1417834"/>
            <a:ext cx="9961418" cy="3446992"/>
          </a:xfrm>
        </p:spPr>
        <p:txBody>
          <a:bodyPr>
            <a:normAutofit/>
          </a:bodyPr>
          <a:lstStyle/>
          <a:p>
            <a:r>
              <a:rPr lang="en-US" sz="4400" b="1" dirty="0" smtClean="0">
                <a:solidFill>
                  <a:schemeClr val="accent5">
                    <a:lumMod val="75000"/>
                  </a:schemeClr>
                </a:solidFill>
                <a:latin typeface="Century Gothic" panose="020B0502020202020204" pitchFamily="34" charset="0"/>
              </a:rPr>
              <a:t>Questions?</a:t>
            </a:r>
            <a:r>
              <a:rPr lang="en-US" sz="4400" b="1" dirty="0" smtClean="0">
                <a:latin typeface="Century Gothic" panose="020B0502020202020204" pitchFamily="34" charset="0"/>
              </a:rPr>
              <a:t/>
            </a:r>
            <a:br>
              <a:rPr lang="en-US" sz="4400" b="1" dirty="0" smtClean="0">
                <a:latin typeface="Century Gothic" panose="020B0502020202020204" pitchFamily="34" charset="0"/>
              </a:rPr>
            </a:br>
            <a:r>
              <a:rPr lang="en-US" sz="4000" dirty="0">
                <a:latin typeface="Century Gothic" panose="020B0502020202020204" pitchFamily="34" charset="0"/>
                <a:ea typeface="Calibri Light"/>
                <a:cs typeface="Calibri Light"/>
              </a:rPr>
              <a:t/>
            </a:r>
            <a:br>
              <a:rPr lang="en-US" sz="4000" dirty="0">
                <a:latin typeface="Century Gothic" panose="020B0502020202020204" pitchFamily="34" charset="0"/>
                <a:ea typeface="Calibri Light"/>
                <a:cs typeface="Calibri Light"/>
              </a:rPr>
            </a:br>
            <a:r>
              <a:rPr lang="en-US" sz="3200" dirty="0" smtClean="0">
                <a:latin typeface="Century Gothic" panose="020B0502020202020204" pitchFamily="34" charset="0"/>
                <a:ea typeface="Calibri Light"/>
                <a:cs typeface="Calibri Light"/>
              </a:rPr>
              <a:t>Sinai Health </a:t>
            </a:r>
            <a:r>
              <a:rPr lang="en-US" sz="3200" dirty="0" smtClean="0">
                <a:latin typeface="Century Gothic" panose="020B0502020202020204" pitchFamily="34" charset="0"/>
              </a:rPr>
              <a:t>Antimicrobial </a:t>
            </a:r>
            <a:r>
              <a:rPr lang="en-US" sz="3200" dirty="0">
                <a:latin typeface="Century Gothic" panose="020B0502020202020204" pitchFamily="34" charset="0"/>
              </a:rPr>
              <a:t>Stewardship </a:t>
            </a:r>
            <a:r>
              <a:rPr lang="en-US" sz="3200" dirty="0" smtClean="0">
                <a:latin typeface="Century Gothic" panose="020B0502020202020204" pitchFamily="34" charset="0"/>
              </a:rPr>
              <a:t>Program </a:t>
            </a:r>
            <a:r>
              <a:rPr lang="en-US" sz="3200" u="sng" dirty="0" smtClean="0">
                <a:latin typeface="Century Gothic" panose="020B0502020202020204" pitchFamily="34" charset="0"/>
                <a:hlinkClick r:id="rId5"/>
              </a:rPr>
              <a:t>antimicrobial.stewardship@sinaihealth.ca</a:t>
            </a:r>
            <a:r>
              <a:rPr lang="en-US" sz="4000" dirty="0" smtClean="0">
                <a:latin typeface="Century Gothic" panose="020B0502020202020204" pitchFamily="34" charset="0"/>
              </a:rPr>
              <a:t/>
            </a:r>
            <a:br>
              <a:rPr lang="en-US" sz="4000" dirty="0" smtClean="0">
                <a:latin typeface="Century Gothic" panose="020B0502020202020204" pitchFamily="34" charset="0"/>
              </a:rPr>
            </a:br>
            <a:endParaRPr lang="en-US" sz="4000" dirty="0">
              <a:latin typeface="Century Gothic" panose="020B0502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590" y="5081151"/>
            <a:ext cx="1494052" cy="60264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46131644"/>
      </p:ext>
    </p:extLst>
  </p:cSld>
  <p:clrMapOvr>
    <a:masterClrMapping/>
  </p:clrMapOvr>
  <mc:AlternateContent xmlns:mc="http://schemas.openxmlformats.org/markup-compatibility/2006" xmlns:p14="http://schemas.microsoft.com/office/powerpoint/2010/main">
    <mc:Choice Requires="p14">
      <p:transition spd="slow" p14:dur="2000" advTm="8759"/>
    </mc:Choice>
    <mc:Fallback xmlns="">
      <p:transition spd="slow" advTm="8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9391</TotalTime>
  <Words>1273</Words>
  <Application>Microsoft Office PowerPoint</Application>
  <PresentationFormat>Widescreen</PresentationFormat>
  <Paragraphs>103</Paragraphs>
  <Slides>10</Slides>
  <Notes>7</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Times New Roman</vt:lpstr>
      <vt:lpstr>Wingdings</vt:lpstr>
      <vt:lpstr>Office Theme</vt:lpstr>
      <vt:lpstr>Sinai Health Practice Change: Beta-lactam Extended Infusions  Optimizing Meropenem and Piperacillin-Tazobactam Administration to Improve Patient Outcomes</vt:lpstr>
      <vt:lpstr>PK/PD data support prolonged infusions of beta-lactams</vt:lpstr>
      <vt:lpstr>PowerPoint Presentation</vt:lpstr>
      <vt:lpstr>PowerPoint Presentation</vt:lpstr>
      <vt:lpstr>PowerPoint Presentation</vt:lpstr>
      <vt:lpstr>How to de-escalate therapy</vt:lpstr>
      <vt:lpstr>PowerPoint Presentation</vt:lpstr>
      <vt:lpstr>PowerPoint Presentation</vt:lpstr>
      <vt:lpstr>Questions?  Sinai Health Antimicrobial Stewardship Program antimicrobial.stewardship@sinaihealth.ca </vt:lpstr>
      <vt:lpstr>References</vt:lpstr>
    </vt:vector>
  </TitlesOfParts>
  <Company>UHN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Beta-Lactam Prolonged Infusions: A Review of the Literature and Practice Change Discussion</dc:title>
  <dc:creator>Marcus, Laura</dc:creator>
  <cp:lastModifiedBy>Marcus, Laura</cp:lastModifiedBy>
  <cp:revision>1142</cp:revision>
  <dcterms:created xsi:type="dcterms:W3CDTF">2024-12-17T14:10:12Z</dcterms:created>
  <dcterms:modified xsi:type="dcterms:W3CDTF">2025-09-17T18:56:17Z</dcterms:modified>
</cp:coreProperties>
</file>